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8" r:id="rId4"/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9753600" cx="13004800"/>
  <p:notesSz cx="6858000" cy="9144000"/>
  <p:embeddedFontLst>
    <p:embeddedFont>
      <p:font typeface="Miriam Libre"/>
      <p:regular r:id="rId43"/>
      <p:bold r:id="rId44"/>
    </p:embeddedFont>
    <p:embeddedFont>
      <p:font typeface="Helvetica Neue Light"/>
      <p:regular r:id="rId45"/>
      <p:bold r:id="rId46"/>
      <p:italic r:id="rId47"/>
      <p:boldItalic r:id="rId48"/>
    </p:embeddedFont>
    <p:embeddedFont>
      <p:font typeface="Barlow Light"/>
      <p:regular r:id="rId49"/>
      <p:bold r:id="rId50"/>
      <p:italic r:id="rId51"/>
      <p:boldItalic r:id="rId52"/>
    </p:embeddedFont>
    <p:embeddedFont>
      <p:font typeface="Barlow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72">
          <p15:clr>
            <a:srgbClr val="000000"/>
          </p15:clr>
        </p15:guide>
        <p15:guide id="2" pos="4096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72" orient="horz"/>
        <p:guide pos="40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MiriamLibre-bold.fntdata"/><Relationship Id="rId43" Type="http://schemas.openxmlformats.org/officeDocument/2006/relationships/font" Target="fonts/MiriamLibre-regular.fntdata"/><Relationship Id="rId46" Type="http://schemas.openxmlformats.org/officeDocument/2006/relationships/font" Target="fonts/HelveticaNeueLight-bold.fntdata"/><Relationship Id="rId45" Type="http://schemas.openxmlformats.org/officeDocument/2006/relationships/font" Target="fonts/HelveticaNeue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HelveticaNeueLight-boldItalic.fntdata"/><Relationship Id="rId47" Type="http://schemas.openxmlformats.org/officeDocument/2006/relationships/font" Target="fonts/HelveticaNeueLight-italic.fntdata"/><Relationship Id="rId49" Type="http://schemas.openxmlformats.org/officeDocument/2006/relationships/font" Target="fonts/BarlowLigh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BarlowLight-italic.fntdata"/><Relationship Id="rId50" Type="http://schemas.openxmlformats.org/officeDocument/2006/relationships/font" Target="fonts/BarlowLight-bold.fntdata"/><Relationship Id="rId53" Type="http://schemas.openxmlformats.org/officeDocument/2006/relationships/font" Target="fonts/Barlow-regular.fntdata"/><Relationship Id="rId52" Type="http://schemas.openxmlformats.org/officeDocument/2006/relationships/font" Target="fonts/BarlowLight-boldItalic.fntdata"/><Relationship Id="rId11" Type="http://schemas.openxmlformats.org/officeDocument/2006/relationships/slide" Target="slides/slide5.xml"/><Relationship Id="rId55" Type="http://schemas.openxmlformats.org/officeDocument/2006/relationships/font" Target="fonts/Barlow-italic.fntdata"/><Relationship Id="rId10" Type="http://schemas.openxmlformats.org/officeDocument/2006/relationships/slide" Target="slides/slide4.xml"/><Relationship Id="rId54" Type="http://schemas.openxmlformats.org/officeDocument/2006/relationships/font" Target="fonts/Barlow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Barlow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5pPr>
            <a:lvl6pPr indent="-228600" lvl="5" marL="2743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6pPr>
            <a:lvl7pPr indent="-228600" lvl="6" marL="3200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7pPr>
            <a:lvl8pPr indent="-228600" lvl="7" marL="3657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8pPr>
            <a:lvl9pPr indent="-228600" lvl="8" marL="4114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tada" showMasterSp="0" type="tx">
  <p:cSld name="TITLE_AND_BODY">
    <p:bg>
      <p:bgPr>
        <a:solidFill>
          <a:srgbClr val="B7B7B7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idx="12" type="sldNum"/>
          </p:nvPr>
        </p:nvSpPr>
        <p:spPr>
          <a:xfrm>
            <a:off x="12331149" y="253999"/>
            <a:ext cx="386335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" name="Shape 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983"/>
            <a:ext cx="13004801" cy="9752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">
  <p:cSld name="Texto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2" type="sldNum"/>
          </p:nvPr>
        </p:nvSpPr>
        <p:spPr>
          <a:xfrm>
            <a:off x="12331149" y="253999"/>
            <a:ext cx="3864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Shape 45"/>
          <p:cNvSpPr txBox="1"/>
          <p:nvPr>
            <p:ph type="title"/>
          </p:nvPr>
        </p:nvSpPr>
        <p:spPr>
          <a:xfrm>
            <a:off x="952500" y="463550"/>
            <a:ext cx="110997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429742" y="2622550"/>
            <a:ext cx="10145400" cy="55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28600" lvl="5" marL="27432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28600" lvl="6" marL="32004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28600" lvl="7" marL="36576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28600" lvl="8" marL="41148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ñeta">
  <p:cSld name="Viñeta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idx="12" type="sldNum"/>
          </p:nvPr>
        </p:nvSpPr>
        <p:spPr>
          <a:xfrm>
            <a:off x="12331149" y="253999"/>
            <a:ext cx="386335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Shape 15"/>
          <p:cNvSpPr txBox="1"/>
          <p:nvPr>
            <p:ph type="title"/>
          </p:nvPr>
        </p:nvSpPr>
        <p:spPr>
          <a:xfrm>
            <a:off x="952500" y="46355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1429014" y="2622550"/>
            <a:ext cx="10146772" cy="5509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90525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185"/>
              </a:buClr>
              <a:buSzPts val="2550"/>
              <a:buFont typeface="Avenir"/>
              <a:buChar char="•"/>
              <a:defRPr b="0" i="0" sz="3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90525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185"/>
              </a:buClr>
              <a:buSzPts val="2550"/>
              <a:buFont typeface="Avenir"/>
              <a:buChar char="•"/>
              <a:defRPr b="0" i="0" sz="3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90525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185"/>
              </a:buClr>
              <a:buSzPts val="2550"/>
              <a:buFont typeface="Avenir"/>
              <a:buChar char="•"/>
              <a:defRPr b="0" i="0" sz="3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90525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185"/>
              </a:buClr>
              <a:buSzPts val="2550"/>
              <a:buFont typeface="Avenir"/>
              <a:buChar char="•"/>
              <a:defRPr b="0" i="0" sz="3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90525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185"/>
              </a:buClr>
              <a:buSzPts val="2550"/>
              <a:buFont typeface="Avenir"/>
              <a:buChar char="•"/>
              <a:defRPr b="0" i="0" sz="3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28600" lvl="5" marL="27432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28600" lvl="6" marL="32004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28600" lvl="7" marL="36576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28600" lvl="8" marL="41148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>
  <p:cSld name="En blanco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idx="12" type="sldNum"/>
          </p:nvPr>
        </p:nvSpPr>
        <p:spPr>
          <a:xfrm>
            <a:off x="12331149" y="253999"/>
            <a:ext cx="386335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nal" showMasterSp="0">
  <p:cSld name="Final">
    <p:bg>
      <p:bgPr>
        <a:solidFill>
          <a:srgbClr val="B7B7B7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1"/>
            <a:ext cx="13004801" cy="975261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/>
          <p:nvPr>
            <p:ph idx="12" type="sldNum"/>
          </p:nvPr>
        </p:nvSpPr>
        <p:spPr>
          <a:xfrm>
            <a:off x="12331149" y="253999"/>
            <a:ext cx="386335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">
  <p:cSld name="Texto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idx="12" type="sldNum"/>
          </p:nvPr>
        </p:nvSpPr>
        <p:spPr>
          <a:xfrm>
            <a:off x="12331149" y="253999"/>
            <a:ext cx="386335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Shape 24"/>
          <p:cNvSpPr txBox="1"/>
          <p:nvPr>
            <p:ph type="title"/>
          </p:nvPr>
        </p:nvSpPr>
        <p:spPr>
          <a:xfrm>
            <a:off x="952500" y="46355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1429742" y="2622550"/>
            <a:ext cx="10145316" cy="55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28600" lvl="5" marL="27432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28600" lvl="6" marL="32004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28600" lvl="7" marL="36576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28600" lvl="8" marL="41148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tada" showMasterSp="0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idx="12" type="sldNum"/>
          </p:nvPr>
        </p:nvSpPr>
        <p:spPr>
          <a:xfrm>
            <a:off x="12331149" y="253999"/>
            <a:ext cx="3864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" name="Shape 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983"/>
            <a:ext cx="13004804" cy="975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ñeta">
  <p:cSld name="Viñeta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idx="12" type="sldNum"/>
          </p:nvPr>
        </p:nvSpPr>
        <p:spPr>
          <a:xfrm>
            <a:off x="12331149" y="253999"/>
            <a:ext cx="3864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Shape 36"/>
          <p:cNvSpPr txBox="1"/>
          <p:nvPr>
            <p:ph type="title"/>
          </p:nvPr>
        </p:nvSpPr>
        <p:spPr>
          <a:xfrm>
            <a:off x="952500" y="463550"/>
            <a:ext cx="110997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1429014" y="2622550"/>
            <a:ext cx="10146900" cy="55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90525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185"/>
              </a:buClr>
              <a:buSzPts val="2550"/>
              <a:buFont typeface="Avenir"/>
              <a:buChar char="•"/>
              <a:defRPr b="0" i="0" sz="3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90525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185"/>
              </a:buClr>
              <a:buSzPts val="2550"/>
              <a:buFont typeface="Avenir"/>
              <a:buChar char="•"/>
              <a:defRPr b="0" i="0" sz="3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90525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185"/>
              </a:buClr>
              <a:buSzPts val="2550"/>
              <a:buFont typeface="Avenir"/>
              <a:buChar char="•"/>
              <a:defRPr b="0" i="0" sz="3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90525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185"/>
              </a:buClr>
              <a:buSzPts val="2550"/>
              <a:buFont typeface="Avenir"/>
              <a:buChar char="•"/>
              <a:defRPr b="0" i="0" sz="3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90525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185"/>
              </a:buClr>
              <a:buSzPts val="2550"/>
              <a:buFont typeface="Avenir"/>
              <a:buChar char="•"/>
              <a:defRPr b="0" i="0" sz="3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28600" lvl="5" marL="27432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28600" lvl="6" marL="32004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28600" lvl="7" marL="36576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28600" lvl="8" marL="41148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>
  <p:cSld name="En blanco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idx="12" type="sldNum"/>
          </p:nvPr>
        </p:nvSpPr>
        <p:spPr>
          <a:xfrm>
            <a:off x="12331149" y="253999"/>
            <a:ext cx="3864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nal" showMasterSp="0">
  <p:cSld name="Final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hape 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1"/>
            <a:ext cx="13004804" cy="9752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42"/>
          <p:cNvSpPr txBox="1"/>
          <p:nvPr>
            <p:ph idx="12" type="sldNum"/>
          </p:nvPr>
        </p:nvSpPr>
        <p:spPr>
          <a:xfrm>
            <a:off x="12331149" y="253999"/>
            <a:ext cx="3864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7.jpg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B7B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1" y="983"/>
            <a:ext cx="13004801" cy="975261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>
            <p:ph idx="12" type="sldNum"/>
          </p:nvPr>
        </p:nvSpPr>
        <p:spPr>
          <a:xfrm>
            <a:off x="12331149" y="253999"/>
            <a:ext cx="386335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Shape 8"/>
          <p:cNvSpPr txBox="1"/>
          <p:nvPr>
            <p:ph type="title"/>
          </p:nvPr>
        </p:nvSpPr>
        <p:spPr>
          <a:xfrm>
            <a:off x="952500" y="46355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" type="body"/>
          </p:nvPr>
        </p:nvSpPr>
        <p:spPr>
          <a:xfrm>
            <a:off x="1429742" y="2622550"/>
            <a:ext cx="10145316" cy="55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28600" lvl="5" marL="27432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28600" lvl="6" marL="32004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28600" lvl="7" marL="36576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28600" lvl="8" marL="41148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hape 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1" y="983"/>
            <a:ext cx="13004804" cy="975261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/>
          <p:nvPr>
            <p:ph idx="12" type="sldNum"/>
          </p:nvPr>
        </p:nvSpPr>
        <p:spPr>
          <a:xfrm>
            <a:off x="12331149" y="253999"/>
            <a:ext cx="3864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Shape 29"/>
          <p:cNvSpPr txBox="1"/>
          <p:nvPr>
            <p:ph type="title"/>
          </p:nvPr>
        </p:nvSpPr>
        <p:spPr>
          <a:xfrm>
            <a:off x="952500" y="463550"/>
            <a:ext cx="110997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5000" u="none" cap="none" strike="noStrike">
                <a:solidFill>
                  <a:srgbClr val="333134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1429742" y="2622550"/>
            <a:ext cx="10145400" cy="55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28600" lvl="5" marL="27432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28600" lvl="6" marL="32004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28600" lvl="7" marL="36576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28600" lvl="8" marL="4114800" marR="0" rtl="0" algn="just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08185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  <p:sldLayoutId id="2147483654" r:id="rId3"/>
    <p:sldLayoutId id="2147483655" r:id="rId4"/>
    <p:sldLayoutId id="2147483656" r:id="rId5"/>
    <p:sldLayoutId id="214748365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gif"/><Relationship Id="rId4" Type="http://schemas.openxmlformats.org/officeDocument/2006/relationships/image" Target="../media/image1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calculadora.net/" TargetMode="External"/><Relationship Id="rId4" Type="http://schemas.openxmlformats.org/officeDocument/2006/relationships/hyperlink" Target="http://www.calculadoraonline.com.br/basica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www.calculadoraonline.com.br/basica" TargetMode="External"/><Relationship Id="rId4" Type="http://schemas.openxmlformats.org/officeDocument/2006/relationships/hyperlink" Target="http://www.calculadora.net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2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hyperlink" Target="https://github.com/rgarci/Automation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23.gif"/><Relationship Id="rId7" Type="http://schemas.openxmlformats.org/officeDocument/2006/relationships/image" Target="../media/image4.png"/><Relationship Id="rId8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236853" y="7592475"/>
            <a:ext cx="124665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C7C8CA"/>
                </a:solidFill>
                <a:latin typeface="Miriam Libre"/>
                <a:ea typeface="Miriam Libre"/>
                <a:cs typeface="Miriam Libre"/>
                <a:sym typeface="Miriam Libre"/>
              </a:rPr>
              <a:t>Introducción a la automatización de pruebas unitarias de regresión usando Selenium</a:t>
            </a:r>
            <a:endParaRPr sz="3600">
              <a:solidFill>
                <a:srgbClr val="C7C8CA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C7C8CA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C7C8CA"/>
                </a:solidFill>
                <a:latin typeface="Miriam Libre"/>
                <a:ea typeface="Miriam Libre"/>
                <a:cs typeface="Miriam Libre"/>
                <a:sym typeface="Miriam Libre"/>
              </a:rPr>
              <a:t>Br. Rosaura Garcilazo Cuevas</a:t>
            </a:r>
            <a:endParaRPr sz="2400">
              <a:solidFill>
                <a:srgbClr val="C7C8CA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952500" y="463550"/>
            <a:ext cx="11099700" cy="21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A5B0FE"/>
                </a:solidFill>
              </a:rPr>
              <a:t>Assertions</a:t>
            </a:r>
            <a:endParaRPr sz="6000">
              <a:solidFill>
                <a:srgbClr val="A5B0FE"/>
              </a:solidFill>
            </a:endParaRP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2622650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7064525" y="3030900"/>
            <a:ext cx="5218500" cy="44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3600"/>
              <a:buChar char="●"/>
            </a:pPr>
            <a:r>
              <a:rPr lang="en-US" sz="3600">
                <a:solidFill>
                  <a:srgbClr val="666666"/>
                </a:solidFill>
              </a:rPr>
              <a:t>Resultado esperado vs. resultado obtenido</a:t>
            </a:r>
            <a:endParaRPr sz="3600">
              <a:solidFill>
                <a:srgbClr val="666666"/>
              </a:solidFill>
            </a:endParaRPr>
          </a:p>
          <a:p>
            <a:pPr indent="-457200" lvl="0" marL="457200" rtl="0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3600"/>
              <a:buChar char="●"/>
            </a:pPr>
            <a:r>
              <a:rPr lang="en-US" sz="3600">
                <a:solidFill>
                  <a:srgbClr val="666666"/>
                </a:solidFill>
              </a:rPr>
              <a:t>Fail</a:t>
            </a:r>
            <a:endParaRPr sz="3600">
              <a:solidFill>
                <a:srgbClr val="666666"/>
              </a:solidFill>
            </a:endParaRPr>
          </a:p>
          <a:p>
            <a:pPr indent="-457200" lvl="0" marL="457200" rtl="0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3600"/>
              <a:buChar char="●"/>
            </a:pPr>
            <a:r>
              <a:rPr lang="en-US" sz="3600">
                <a:solidFill>
                  <a:srgbClr val="666666"/>
                </a:solidFill>
              </a:rPr>
              <a:t>Assert</a:t>
            </a:r>
            <a:endParaRPr sz="3600">
              <a:solidFill>
                <a:srgbClr val="666666"/>
              </a:solidFill>
            </a:endParaRPr>
          </a:p>
          <a:p>
            <a:pPr indent="-457200" lvl="0" marL="457200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3600"/>
              <a:buChar char="●"/>
            </a:pPr>
            <a:r>
              <a:rPr lang="en-US" sz="3600">
                <a:solidFill>
                  <a:srgbClr val="666666"/>
                </a:solidFill>
              </a:rPr>
              <a:t>Mensaje de error</a:t>
            </a:r>
            <a:endParaRPr sz="3600">
              <a:solidFill>
                <a:srgbClr val="666666"/>
              </a:solidFill>
            </a:endParaRPr>
          </a:p>
        </p:txBody>
      </p:sp>
      <p:pic>
        <p:nvPicPr>
          <p:cNvPr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00" y="2490438"/>
            <a:ext cx="5549425" cy="55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9150"/>
            <a:ext cx="12700004" cy="8466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952500" y="463550"/>
            <a:ext cx="11099700" cy="21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A5B0FE"/>
                </a:solidFill>
              </a:rPr>
              <a:t>WebDriver</a:t>
            </a:r>
            <a:endParaRPr sz="6000">
              <a:solidFill>
                <a:srgbClr val="A5B0FE"/>
              </a:solidFill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275" y="2456000"/>
            <a:ext cx="9920250" cy="629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3099275" y="4101975"/>
            <a:ext cx="729300" cy="1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952500" y="463550"/>
            <a:ext cx="11099700" cy="21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A5B0FE"/>
                </a:solidFill>
              </a:rPr>
              <a:t>WebElement</a:t>
            </a:r>
            <a:endParaRPr sz="6000">
              <a:solidFill>
                <a:srgbClr val="A5B0FE"/>
              </a:solidFill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 b="6094" l="0" r="0" t="0"/>
          <a:stretch/>
        </p:blipFill>
        <p:spPr>
          <a:xfrm>
            <a:off x="512950" y="2009400"/>
            <a:ext cx="6984550" cy="655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/>
        </p:nvSpPr>
        <p:spPr>
          <a:xfrm>
            <a:off x="8112800" y="2597925"/>
            <a:ext cx="4079100" cy="54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666666"/>
                </a:solidFill>
              </a:rPr>
              <a:t>Elementos visibles con los que se puede interactuar y que producen una respuesta</a:t>
            </a:r>
            <a:endParaRPr/>
          </a:p>
        </p:txBody>
      </p:sp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7800" y="2307663"/>
            <a:ext cx="5962650" cy="59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952500" y="463550"/>
            <a:ext cx="11099700" cy="21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A5B0FE"/>
                </a:solidFill>
              </a:rPr>
              <a:t>Localización</a:t>
            </a:r>
            <a:endParaRPr sz="6000">
              <a:solidFill>
                <a:srgbClr val="A5B0FE"/>
              </a:solidFill>
            </a:endParaRP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69" y="2622644"/>
            <a:ext cx="11840847" cy="62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952500" y="463550"/>
            <a:ext cx="11099700" cy="21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A5B0FE"/>
                </a:solidFill>
              </a:rPr>
              <a:t>Métodos de localización</a:t>
            </a:r>
            <a:endParaRPr sz="6000">
              <a:solidFill>
                <a:srgbClr val="A5B0FE"/>
              </a:solidFill>
            </a:endParaRP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1429745" y="2622550"/>
            <a:ext cx="3538200" cy="535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Char char="●"/>
            </a:pPr>
            <a:r>
              <a:rPr b="1" lang="en-US" sz="3600">
                <a:solidFill>
                  <a:srgbClr val="666666"/>
                </a:solidFill>
              </a:rPr>
              <a:t>Id</a:t>
            </a:r>
            <a:endParaRPr b="1" sz="3600">
              <a:solidFill>
                <a:srgbClr val="666666"/>
              </a:solidFill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Char char="●"/>
            </a:pPr>
            <a:r>
              <a:rPr b="1" lang="en-US" sz="3600">
                <a:solidFill>
                  <a:srgbClr val="666666"/>
                </a:solidFill>
              </a:rPr>
              <a:t>Name</a:t>
            </a:r>
            <a:endParaRPr b="1" sz="3600">
              <a:solidFill>
                <a:srgbClr val="666666"/>
              </a:solidFill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Char char="●"/>
            </a:pPr>
            <a:r>
              <a:rPr b="1" lang="en-US" sz="3600">
                <a:solidFill>
                  <a:srgbClr val="666666"/>
                </a:solidFill>
              </a:rPr>
              <a:t>Class</a:t>
            </a:r>
            <a:endParaRPr b="1" sz="3600">
              <a:solidFill>
                <a:srgbClr val="666666"/>
              </a:solidFill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Char char="●"/>
            </a:pPr>
            <a:r>
              <a:rPr b="1" lang="en-US" sz="3600">
                <a:solidFill>
                  <a:srgbClr val="666666"/>
                </a:solidFill>
              </a:rPr>
              <a:t>Css selector</a:t>
            </a:r>
            <a:endParaRPr b="1" sz="3600">
              <a:solidFill>
                <a:srgbClr val="666666"/>
              </a:solidFill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Char char="●"/>
            </a:pPr>
            <a:r>
              <a:rPr b="1" lang="en-US" sz="3600">
                <a:solidFill>
                  <a:srgbClr val="666666"/>
                </a:solidFill>
              </a:rPr>
              <a:t>Xpath </a:t>
            </a:r>
            <a:endParaRPr b="1" sz="3600">
              <a:solidFill>
                <a:srgbClr val="666666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333134"/>
              </a:solidFill>
            </a:endParaRPr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299" y="2622649"/>
            <a:ext cx="7788600" cy="47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952500" y="463550"/>
            <a:ext cx="11099700" cy="21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A5B0FE"/>
                </a:solidFill>
              </a:rPr>
              <a:t>Interacción</a:t>
            </a:r>
            <a:endParaRPr sz="6000">
              <a:solidFill>
                <a:srgbClr val="A5B0FE"/>
              </a:solidFill>
            </a:endParaRP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952501" y="1893300"/>
            <a:ext cx="3422100" cy="55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Char char="●"/>
            </a:pPr>
            <a:r>
              <a:rPr lang="en-US" sz="3600">
                <a:solidFill>
                  <a:srgbClr val="434343"/>
                </a:solidFill>
              </a:rPr>
              <a:t>getText</a:t>
            </a:r>
            <a:endParaRPr sz="3600">
              <a:solidFill>
                <a:srgbClr val="434343"/>
              </a:solidFill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Char char="●"/>
            </a:pPr>
            <a:r>
              <a:rPr lang="en-US" sz="3600">
                <a:solidFill>
                  <a:srgbClr val="434343"/>
                </a:solidFill>
              </a:rPr>
              <a:t>getAttribute</a:t>
            </a:r>
            <a:endParaRPr sz="3600">
              <a:solidFill>
                <a:srgbClr val="434343"/>
              </a:solidFill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Char char="●"/>
            </a:pPr>
            <a:r>
              <a:rPr lang="en-US" sz="3600">
                <a:solidFill>
                  <a:srgbClr val="434343"/>
                </a:solidFill>
              </a:rPr>
              <a:t>sendKeys</a:t>
            </a:r>
            <a:endParaRPr sz="3600">
              <a:solidFill>
                <a:srgbClr val="434343"/>
              </a:solidFill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Char char="●"/>
            </a:pPr>
            <a:r>
              <a:rPr lang="en-US" sz="3600">
                <a:solidFill>
                  <a:srgbClr val="434343"/>
                </a:solidFill>
              </a:rPr>
              <a:t>Click</a:t>
            </a:r>
            <a:endParaRPr sz="3600">
              <a:solidFill>
                <a:srgbClr val="434343"/>
              </a:solidFill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Char char="●"/>
            </a:pPr>
            <a:r>
              <a:rPr lang="en-US" sz="3600">
                <a:solidFill>
                  <a:srgbClr val="434343"/>
                </a:solidFill>
              </a:rPr>
              <a:t>Clear</a:t>
            </a:r>
            <a:endParaRPr sz="3600">
              <a:solidFill>
                <a:srgbClr val="434343"/>
              </a:solidFill>
            </a:endParaRPr>
          </a:p>
          <a:p>
            <a:pPr indent="-4572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Char char="●"/>
            </a:pPr>
            <a:r>
              <a:rPr lang="en-US" sz="3600">
                <a:solidFill>
                  <a:srgbClr val="434343"/>
                </a:solidFill>
              </a:rPr>
              <a:t>isSelected </a:t>
            </a:r>
            <a:endParaRPr sz="3600">
              <a:solidFill>
                <a:srgbClr val="434343"/>
              </a:solidFill>
            </a:endParaRPr>
          </a:p>
        </p:txBody>
      </p:sp>
      <p:pic>
        <p:nvPicPr>
          <p:cNvPr id="214" name="Shape 214"/>
          <p:cNvPicPr preferRelativeResize="0"/>
          <p:nvPr/>
        </p:nvPicPr>
        <p:blipFill rotWithShape="1">
          <a:blip r:embed="rId3">
            <a:alphaModFix/>
          </a:blip>
          <a:srcRect b="10203" l="8698" r="6187" t="10203"/>
          <a:stretch/>
        </p:blipFill>
        <p:spPr>
          <a:xfrm>
            <a:off x="4851750" y="3367525"/>
            <a:ext cx="7317449" cy="36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749" y="2438300"/>
            <a:ext cx="7317450" cy="548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952500" y="463550"/>
            <a:ext cx="11099700" cy="21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A5B0FE"/>
                </a:solidFill>
              </a:rPr>
              <a:t>Snapshots</a:t>
            </a:r>
            <a:endParaRPr sz="6000">
              <a:solidFill>
                <a:srgbClr val="A5B0FE"/>
              </a:solidFill>
            </a:endParaRPr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2622650"/>
            <a:ext cx="5521298" cy="58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7292425" y="2438375"/>
            <a:ext cx="5241300" cy="56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34343"/>
                </a:solidFill>
              </a:rPr>
              <a:t>Para obtener información del por qué ocurren errores en el proyecto, las capturas</a:t>
            </a:r>
            <a:endParaRPr sz="3600">
              <a:solidFill>
                <a:srgbClr val="434343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34343"/>
                </a:solidFill>
              </a:rPr>
              <a:t>de pantalla son una buena alternativa. De esta manera, se tiene una pista visual</a:t>
            </a:r>
            <a:endParaRPr sz="3600">
              <a:solidFill>
                <a:srgbClr val="434343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34343"/>
                </a:solidFill>
              </a:rPr>
              <a:t>del origen del error y del resultado que produjo.</a:t>
            </a:r>
            <a:endParaRPr sz="3600">
              <a:solidFill>
                <a:srgbClr val="434343"/>
              </a:solidFill>
            </a:endParaRPr>
          </a:p>
          <a:p>
            <a:pPr indent="0" lvl="0" mar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/>
        </p:nvSpPr>
        <p:spPr>
          <a:xfrm>
            <a:off x="5153478" y="1920463"/>
            <a:ext cx="6790524" cy="6146042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A5B0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5436550" y="2282568"/>
            <a:ext cx="6203700" cy="51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29" name="Shape 229"/>
          <p:cNvSpPr txBox="1"/>
          <p:nvPr/>
        </p:nvSpPr>
        <p:spPr>
          <a:xfrm>
            <a:off x="12204663" y="3471268"/>
            <a:ext cx="4731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‹#›</a:t>
            </a:fld>
            <a:endParaRPr sz="1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0" name="Shape 230"/>
          <p:cNvSpPr txBox="1"/>
          <p:nvPr/>
        </p:nvSpPr>
        <p:spPr>
          <a:xfrm>
            <a:off x="511800" y="1742550"/>
            <a:ext cx="3872100" cy="6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A5B0FE"/>
                </a:solidFill>
                <a:latin typeface="Avenir"/>
                <a:ea typeface="Avenir"/>
                <a:cs typeface="Avenir"/>
                <a:sym typeface="Avenir"/>
              </a:rPr>
              <a:t>Juntos, pero no revueltos</a:t>
            </a:r>
            <a:endParaRPr sz="4800">
              <a:solidFill>
                <a:srgbClr val="A5B0FE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Las clases test tienen su propio árbol dentro del directorio y ahí deben colocarse</a:t>
            </a:r>
            <a:endParaRPr sz="30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 b="0" l="0" r="0" t="41421"/>
          <a:stretch/>
        </p:blipFill>
        <p:spPr>
          <a:xfrm>
            <a:off x="5356744" y="2171321"/>
            <a:ext cx="6363453" cy="4697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/>
        </p:nvSpPr>
        <p:spPr>
          <a:xfrm>
            <a:off x="4561000" y="1633300"/>
            <a:ext cx="8097925" cy="7037687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A5B0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4899613" y="2007045"/>
            <a:ext cx="7420800" cy="52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38" name="Shape 238"/>
          <p:cNvSpPr txBox="1"/>
          <p:nvPr/>
        </p:nvSpPr>
        <p:spPr>
          <a:xfrm>
            <a:off x="651725" y="1633300"/>
            <a:ext cx="3480000" cy="70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A5B0FE"/>
                </a:solidFill>
                <a:latin typeface="Avenir"/>
                <a:ea typeface="Avenir"/>
                <a:cs typeface="Avenir"/>
                <a:sym typeface="Avenir"/>
              </a:rPr>
              <a:t>Modelar las clases</a:t>
            </a:r>
            <a:endParaRPr sz="4800">
              <a:solidFill>
                <a:srgbClr val="A5B0FE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Cada página es una clase, se agrupan como se haría en la aplicación</a:t>
            </a:r>
            <a:endParaRPr sz="30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 b="27588" l="0" r="0" t="0"/>
          <a:stretch/>
        </p:blipFill>
        <p:spPr>
          <a:xfrm>
            <a:off x="4899613" y="2007065"/>
            <a:ext cx="7420775" cy="5289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/>
        </p:nvSpPr>
        <p:spPr>
          <a:xfrm>
            <a:off x="979925" y="1344550"/>
            <a:ext cx="110070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A5B0FE"/>
                </a:solidFill>
                <a:latin typeface="Avenir"/>
                <a:ea typeface="Avenir"/>
                <a:cs typeface="Avenir"/>
                <a:sym typeface="Avenir"/>
              </a:rPr>
              <a:t>Índice de contenido:</a:t>
            </a:r>
            <a:endParaRPr b="1" sz="4800">
              <a:solidFill>
                <a:srgbClr val="A5B0F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Shape 57"/>
          <p:cNvSpPr txBox="1"/>
          <p:nvPr/>
        </p:nvSpPr>
        <p:spPr>
          <a:xfrm>
            <a:off x="1298950" y="2894175"/>
            <a:ext cx="10004400" cy="49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Avenir"/>
              <a:buChar char="●"/>
            </a:pPr>
            <a:r>
              <a:rPr lang="en-US" sz="36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Objetivos</a:t>
            </a:r>
            <a:endParaRPr sz="360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Avenir"/>
              <a:buChar char="●"/>
            </a:pPr>
            <a:r>
              <a:rPr lang="en-US" sz="36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¿Por qué automatizar las pruebas de regresión?</a:t>
            </a:r>
            <a:endParaRPr sz="360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Avenir"/>
              <a:buChar char="●"/>
            </a:pPr>
            <a:r>
              <a:rPr lang="en-US" sz="36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Etapas de un proyecto de pruebas</a:t>
            </a:r>
            <a:endParaRPr sz="360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Avenir"/>
              <a:buChar char="●"/>
            </a:pPr>
            <a:r>
              <a:rPr lang="en-US" sz="36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Instalación y configuración</a:t>
            </a:r>
            <a:endParaRPr sz="360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Avenir"/>
              <a:buChar char="●"/>
            </a:pPr>
            <a:r>
              <a:rPr lang="en-US" sz="36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Conceptos básicos de JUnit 5</a:t>
            </a:r>
            <a:endParaRPr sz="360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Avenir"/>
              <a:buChar char="●"/>
            </a:pPr>
            <a:r>
              <a:rPr lang="en-US" sz="36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Conceptos básicos de automation</a:t>
            </a:r>
            <a:endParaRPr sz="360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Avenir"/>
              <a:buChar char="●"/>
            </a:pPr>
            <a:r>
              <a:rPr lang="en-US" sz="36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Desarrollo de un proyecto de pruebas</a:t>
            </a:r>
            <a:endParaRPr sz="360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Avenir"/>
              <a:buChar char="●"/>
            </a:pPr>
            <a:r>
              <a:rPr lang="en-US" sz="36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Integración a Jenkins</a:t>
            </a:r>
            <a:endParaRPr sz="360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Avenir"/>
              <a:buChar char="●"/>
            </a:pPr>
            <a:r>
              <a:rPr lang="en-US" sz="36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Ejercicios</a:t>
            </a:r>
            <a:endParaRPr sz="360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4325850" y="1490975"/>
            <a:ext cx="8314152" cy="6979621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A5B0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5045229" y="2294228"/>
            <a:ext cx="6809100" cy="42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580175" y="1896725"/>
            <a:ext cx="3513600" cy="55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A5B0FE"/>
                </a:solidFill>
                <a:latin typeface="Avenir"/>
                <a:ea typeface="Avenir"/>
                <a:cs typeface="Avenir"/>
                <a:sym typeface="Avenir"/>
              </a:rPr>
              <a:t>Elementos web</a:t>
            </a:r>
            <a:endParaRPr sz="4800">
              <a:solidFill>
                <a:srgbClr val="A5B0FE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Se declaran dentro de la clase de la página a la que pertenecen.</a:t>
            </a:r>
            <a:endParaRPr sz="30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b="28499" l="0" r="40241" t="0"/>
          <a:stretch/>
        </p:blipFill>
        <p:spPr>
          <a:xfrm>
            <a:off x="4588879" y="1820076"/>
            <a:ext cx="7722008" cy="5351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3927126" y="1637975"/>
            <a:ext cx="8882868" cy="7021495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A5B0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4916079" y="2245170"/>
            <a:ext cx="7233300" cy="52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54" name="Shape 254"/>
          <p:cNvSpPr txBox="1"/>
          <p:nvPr/>
        </p:nvSpPr>
        <p:spPr>
          <a:xfrm>
            <a:off x="485850" y="1745995"/>
            <a:ext cx="3122700" cy="6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A5B0FE"/>
                </a:solidFill>
                <a:latin typeface="Avenir"/>
                <a:ea typeface="Avenir"/>
                <a:cs typeface="Avenir"/>
                <a:sym typeface="Avenir"/>
              </a:rPr>
              <a:t>Test</a:t>
            </a:r>
            <a:endParaRPr sz="4800">
              <a:solidFill>
                <a:srgbClr val="A5B0FE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Los test llaman a métodos que contienen varios flujos.</a:t>
            </a:r>
            <a:endParaRPr sz="30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55" name="Shape 255"/>
          <p:cNvPicPr preferRelativeResize="0"/>
          <p:nvPr/>
        </p:nvPicPr>
        <p:blipFill rotWithShape="1">
          <a:blip r:embed="rId3">
            <a:alphaModFix/>
          </a:blip>
          <a:srcRect b="29750" l="3640" r="35182" t="0"/>
          <a:stretch/>
        </p:blipFill>
        <p:spPr>
          <a:xfrm>
            <a:off x="4284700" y="1976925"/>
            <a:ext cx="8153936" cy="52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4113424" y="1567050"/>
            <a:ext cx="8658752" cy="7054716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A5B0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 b="0" l="1679" r="9910" t="5276"/>
          <a:stretch/>
        </p:blipFill>
        <p:spPr>
          <a:xfrm>
            <a:off x="4463456" y="1932997"/>
            <a:ext cx="7962986" cy="528597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387775" y="1836000"/>
            <a:ext cx="3571500" cy="60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A5B0FE"/>
                </a:solidFill>
                <a:latin typeface="Avenir"/>
                <a:ea typeface="Avenir"/>
                <a:cs typeface="Avenir"/>
                <a:sym typeface="Avenir"/>
              </a:rPr>
              <a:t>Flujos</a:t>
            </a:r>
            <a:endParaRPr sz="4800">
              <a:solidFill>
                <a:srgbClr val="A5B0FE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El flujo debe modelar un proceso real de forma legible</a:t>
            </a:r>
            <a:endParaRPr sz="30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4429225" y="1590500"/>
            <a:ext cx="8248531" cy="6572602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A5B0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4774131" y="1939558"/>
            <a:ext cx="7558800" cy="49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485850" y="1444650"/>
            <a:ext cx="3245400" cy="6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A5B0FE"/>
                </a:solidFill>
                <a:latin typeface="Avenir"/>
                <a:ea typeface="Avenir"/>
                <a:cs typeface="Avenir"/>
                <a:sym typeface="Avenir"/>
              </a:rPr>
              <a:t>Correr todos los test</a:t>
            </a:r>
            <a:endParaRPr sz="4800">
              <a:solidFill>
                <a:srgbClr val="A5B0FE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Maven ejecuta todas las pruebas con la etiqueta @test con el comando “mvn test”</a:t>
            </a:r>
            <a:endParaRPr sz="30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4131" y="1939577"/>
            <a:ext cx="7558693" cy="495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/>
          <p:nvPr/>
        </p:nvSpPr>
        <p:spPr>
          <a:xfrm>
            <a:off x="9741970" y="4723585"/>
            <a:ext cx="2240400" cy="74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3964625" y="1793550"/>
            <a:ext cx="8656600" cy="6601635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A5B0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4778329" y="2664216"/>
            <a:ext cx="7176900" cy="42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78" name="Shape 278"/>
          <p:cNvSpPr txBox="1"/>
          <p:nvPr/>
        </p:nvSpPr>
        <p:spPr>
          <a:xfrm>
            <a:off x="448125" y="1793561"/>
            <a:ext cx="3134700" cy="56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A5B0FE"/>
                </a:solidFill>
                <a:latin typeface="Avenir"/>
                <a:ea typeface="Avenir"/>
                <a:cs typeface="Avenir"/>
                <a:sym typeface="Avenir"/>
              </a:rPr>
              <a:t>Correr un solo test</a:t>
            </a:r>
            <a:endParaRPr sz="4800">
              <a:solidFill>
                <a:srgbClr val="A5B0FE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Maven ejecuta una prueba específica con el comando “mvn -Dtest=[nombre del test] test”</a:t>
            </a:r>
            <a:endParaRPr sz="30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906" y="2163041"/>
            <a:ext cx="7917774" cy="491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/>
          <p:nvPr/>
        </p:nvSpPr>
        <p:spPr>
          <a:xfrm>
            <a:off x="7867433" y="5509276"/>
            <a:ext cx="3940200" cy="69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4339683" y="1556062"/>
            <a:ext cx="8419934" cy="6941376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A5B0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 txBox="1"/>
          <p:nvPr/>
        </p:nvSpPr>
        <p:spPr>
          <a:xfrm>
            <a:off x="429250" y="1992104"/>
            <a:ext cx="3170100" cy="60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A5B0FE"/>
                </a:solidFill>
                <a:latin typeface="Avenir"/>
                <a:ea typeface="Avenir"/>
                <a:cs typeface="Avenir"/>
                <a:sym typeface="Avenir"/>
              </a:rPr>
              <a:t>Reportes</a:t>
            </a:r>
            <a:endParaRPr sz="4800">
              <a:solidFill>
                <a:srgbClr val="A5B0FE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Los resultados de los test JUnit se almacenan en el directorio target/surefire-reports.</a:t>
            </a:r>
            <a:endParaRPr sz="30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7" name="Shape 287"/>
          <p:cNvPicPr preferRelativeResize="0"/>
          <p:nvPr/>
        </p:nvPicPr>
        <p:blipFill rotWithShape="1">
          <a:blip r:embed="rId3">
            <a:alphaModFix/>
          </a:blip>
          <a:srcRect b="20580" l="3650" r="45716" t="25104"/>
          <a:stretch/>
        </p:blipFill>
        <p:spPr>
          <a:xfrm>
            <a:off x="4631361" y="1889497"/>
            <a:ext cx="7809611" cy="530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/>
        </p:nvSpPr>
        <p:spPr>
          <a:xfrm>
            <a:off x="313405" y="1336425"/>
            <a:ext cx="5817900" cy="181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A5B0FE"/>
                </a:solidFill>
                <a:latin typeface="Avenir"/>
                <a:ea typeface="Avenir"/>
                <a:cs typeface="Avenir"/>
                <a:sym typeface="Avenir"/>
              </a:rPr>
              <a:t>Integración a Jenkins</a:t>
            </a:r>
            <a:endParaRPr sz="6000">
              <a:solidFill>
                <a:srgbClr val="A5B0F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93" name="Shape 293"/>
          <p:cNvGrpSpPr/>
          <p:nvPr/>
        </p:nvGrpSpPr>
        <p:grpSpPr>
          <a:xfrm flipH="1" rot="10800000">
            <a:off x="313027" y="5496029"/>
            <a:ext cx="3877145" cy="3465247"/>
            <a:chOff x="9598025" y="882650"/>
            <a:chExt cx="2266938" cy="1754200"/>
          </a:xfrm>
        </p:grpSpPr>
        <p:sp>
          <p:nvSpPr>
            <p:cNvPr id="294" name="Shape 294"/>
            <p:cNvSpPr/>
            <p:nvPr/>
          </p:nvSpPr>
          <p:spPr>
            <a:xfrm>
              <a:off x="10239375" y="1881188"/>
              <a:ext cx="139800" cy="90600"/>
            </a:xfrm>
            <a:custGeom>
              <a:pathLst>
                <a:path extrusionOk="0" h="120000" w="12000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9598025" y="882650"/>
              <a:ext cx="995400" cy="1546200"/>
            </a:xfrm>
            <a:custGeom>
              <a:pathLst>
                <a:path extrusionOk="0" h="120000" w="12000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10672763" y="1581150"/>
              <a:ext cx="1192200" cy="1055700"/>
            </a:xfrm>
            <a:custGeom>
              <a:pathLst>
                <a:path extrusionOk="0" h="120000" w="12000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8184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10914063" y="1881188"/>
              <a:ext cx="679500" cy="531900"/>
            </a:xfrm>
            <a:custGeom>
              <a:pathLst>
                <a:path extrusionOk="0" h="120000" w="12000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8184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1508" y="1016507"/>
            <a:ext cx="5579596" cy="7820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952500" y="463550"/>
            <a:ext cx="11099700" cy="21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A5B0FE"/>
                </a:solidFill>
              </a:rPr>
              <a:t>Objetivos:</a:t>
            </a:r>
            <a:endParaRPr sz="6000">
              <a:solidFill>
                <a:srgbClr val="A5B0FE"/>
              </a:solidFill>
            </a:endParaRPr>
          </a:p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1429742" y="2622550"/>
            <a:ext cx="10145400" cy="55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Char char="●"/>
            </a:pPr>
            <a:r>
              <a:rPr lang="en-US" sz="3600">
                <a:solidFill>
                  <a:srgbClr val="666666"/>
                </a:solidFill>
              </a:rPr>
              <a:t>Asociar las pruebas a un proyecto predecesor</a:t>
            </a:r>
            <a:endParaRPr sz="3600">
              <a:solidFill>
                <a:srgbClr val="666666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666666"/>
              </a:solidFill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Char char="●"/>
            </a:pPr>
            <a:r>
              <a:rPr lang="en-US" sz="3600">
                <a:solidFill>
                  <a:srgbClr val="666666"/>
                </a:solidFill>
              </a:rPr>
              <a:t>Asociar la aplicación de pruebas unitarias a la integración continua de un proyecto</a:t>
            </a:r>
            <a:endParaRPr sz="3600">
              <a:solidFill>
                <a:srgbClr val="666666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666666"/>
              </a:solidFill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Char char="●"/>
            </a:pPr>
            <a:r>
              <a:rPr lang="en-US" sz="3600">
                <a:solidFill>
                  <a:srgbClr val="666666"/>
                </a:solidFill>
              </a:rPr>
              <a:t>Llevar un control de los fallos en pruebas de regresión conforme al crecimiento del proyecto</a:t>
            </a:r>
            <a:endParaRPr sz="3600">
              <a:solidFill>
                <a:srgbClr val="666666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/>
        </p:nvSpPr>
        <p:spPr>
          <a:xfrm>
            <a:off x="358650" y="658775"/>
            <a:ext cx="87723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A5B0FE"/>
                </a:solidFill>
                <a:latin typeface="Avenir"/>
                <a:ea typeface="Avenir"/>
                <a:cs typeface="Avenir"/>
                <a:sym typeface="Avenir"/>
              </a:rPr>
              <a:t>Configurar un proyecto</a:t>
            </a:r>
            <a:endParaRPr sz="6000">
              <a:solidFill>
                <a:srgbClr val="A5B0F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10" name="Shape 310"/>
          <p:cNvPicPr preferRelativeResize="0"/>
          <p:nvPr/>
        </p:nvPicPr>
        <p:blipFill rotWithShape="1">
          <a:blip r:embed="rId3">
            <a:alphaModFix/>
          </a:blip>
          <a:srcRect b="43008" l="0" r="74126" t="8488"/>
          <a:stretch/>
        </p:blipFill>
        <p:spPr>
          <a:xfrm>
            <a:off x="2074123" y="2670614"/>
            <a:ext cx="5806876" cy="621516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/>
          <p:nvPr/>
        </p:nvSpPr>
        <p:spPr>
          <a:xfrm>
            <a:off x="2233742" y="7128498"/>
            <a:ext cx="2131800" cy="728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" name="Shape 312"/>
          <p:cNvGrpSpPr/>
          <p:nvPr/>
        </p:nvGrpSpPr>
        <p:grpSpPr>
          <a:xfrm>
            <a:off x="9538997" y="522062"/>
            <a:ext cx="2440953" cy="3789653"/>
            <a:chOff x="3357563" y="850900"/>
            <a:chExt cx="1882725" cy="2446200"/>
          </a:xfrm>
        </p:grpSpPr>
        <p:sp>
          <p:nvSpPr>
            <p:cNvPr id="313" name="Shape 313"/>
            <p:cNvSpPr/>
            <p:nvPr/>
          </p:nvSpPr>
          <p:spPr>
            <a:xfrm>
              <a:off x="3833813" y="2476500"/>
              <a:ext cx="27000" cy="27000"/>
            </a:xfrm>
            <a:custGeom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3736975" y="2476500"/>
              <a:ext cx="577800" cy="579300"/>
            </a:xfrm>
            <a:custGeom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4829175" y="2943225"/>
              <a:ext cx="250800" cy="252300"/>
            </a:xfrm>
            <a:custGeom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4887913" y="2825750"/>
              <a:ext cx="250800" cy="252300"/>
            </a:xfrm>
            <a:custGeom>
              <a:pathLst>
                <a:path extrusionOk="0" h="120000" w="12000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4770438" y="2825750"/>
              <a:ext cx="250800" cy="252300"/>
            </a:xfrm>
            <a:custGeom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4448175" y="1768475"/>
              <a:ext cx="577800" cy="579300"/>
            </a:xfrm>
            <a:custGeom>
              <a:pathLst>
                <a:path extrusionOk="0" h="120000" w="12000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4829175" y="1779588"/>
              <a:ext cx="180900" cy="182700"/>
            </a:xfrm>
            <a:custGeom>
              <a:pathLst>
                <a:path extrusionOk="0" h="120000" w="12000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4662488" y="2717800"/>
              <a:ext cx="577800" cy="579300"/>
            </a:xfrm>
            <a:custGeom>
              <a:pathLst>
                <a:path extrusionOk="0" h="120000" w="12000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Shape 321"/>
            <p:cNvSpPr/>
            <p:nvPr/>
          </p:nvSpPr>
          <p:spPr>
            <a:xfrm>
              <a:off x="5048250" y="2733675"/>
              <a:ext cx="180900" cy="182700"/>
            </a:xfrm>
            <a:custGeom>
              <a:pathLst>
                <a:path extrusionOk="0" h="120000" w="12000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Shape 322"/>
            <p:cNvSpPr/>
            <p:nvPr/>
          </p:nvSpPr>
          <p:spPr>
            <a:xfrm>
              <a:off x="4529138" y="2149475"/>
              <a:ext cx="379500" cy="81000"/>
            </a:xfrm>
            <a:custGeom>
              <a:pathLst>
                <a:path extrusionOk="0" h="120000" w="12000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Shape 323"/>
            <p:cNvSpPr/>
            <p:nvPr/>
          </p:nvSpPr>
          <p:spPr>
            <a:xfrm>
              <a:off x="4529138" y="2063750"/>
              <a:ext cx="401700" cy="63600"/>
            </a:xfrm>
            <a:custGeom>
              <a:pathLst>
                <a:path extrusionOk="0" h="120000" w="12000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Shape 324"/>
            <p:cNvSpPr/>
            <p:nvPr/>
          </p:nvSpPr>
          <p:spPr>
            <a:xfrm>
              <a:off x="4540250" y="1982788"/>
              <a:ext cx="203100" cy="54000"/>
            </a:xfrm>
            <a:custGeom>
              <a:pathLst>
                <a:path extrusionOk="0" h="120000" w="12000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>
              <a:off x="3357563" y="850900"/>
              <a:ext cx="807900" cy="1830300"/>
            </a:xfrm>
            <a:custGeom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Shape 326"/>
          <p:cNvGrpSpPr/>
          <p:nvPr/>
        </p:nvGrpSpPr>
        <p:grpSpPr>
          <a:xfrm>
            <a:off x="9716003" y="5805690"/>
            <a:ext cx="3087166" cy="3685841"/>
            <a:chOff x="3305175" y="4144963"/>
            <a:chExt cx="2149388" cy="1862100"/>
          </a:xfrm>
        </p:grpSpPr>
        <p:sp>
          <p:nvSpPr>
            <p:cNvPr id="327" name="Shape 327"/>
            <p:cNvSpPr/>
            <p:nvPr/>
          </p:nvSpPr>
          <p:spPr>
            <a:xfrm>
              <a:off x="5224463" y="4338638"/>
              <a:ext cx="230100" cy="155700"/>
            </a:xfrm>
            <a:custGeom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Shape 328"/>
            <p:cNvSpPr/>
            <p:nvPr/>
          </p:nvSpPr>
          <p:spPr>
            <a:xfrm>
              <a:off x="4395788" y="4338638"/>
              <a:ext cx="347700" cy="155700"/>
            </a:xfrm>
            <a:custGeom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Shape 329"/>
            <p:cNvSpPr/>
            <p:nvPr/>
          </p:nvSpPr>
          <p:spPr>
            <a:xfrm>
              <a:off x="3305175" y="4622800"/>
              <a:ext cx="1106400" cy="831900"/>
            </a:xfrm>
            <a:custGeom>
              <a:pathLst>
                <a:path extrusionOk="0" h="120000" w="12000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Shape 330"/>
            <p:cNvSpPr/>
            <p:nvPr/>
          </p:nvSpPr>
          <p:spPr>
            <a:xfrm>
              <a:off x="3517900" y="4938713"/>
              <a:ext cx="381000" cy="381000"/>
            </a:xfrm>
            <a:custGeom>
              <a:pathLst>
                <a:path extrusionOk="0" h="120000" w="12000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Shape 331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Shape 332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Shape 333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Shape 335"/>
            <p:cNvSpPr/>
            <p:nvPr/>
          </p:nvSpPr>
          <p:spPr>
            <a:xfrm>
              <a:off x="4630738" y="4144963"/>
              <a:ext cx="593700" cy="1862100"/>
            </a:xfrm>
            <a:custGeom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422891" y="2552165"/>
            <a:ext cx="8972155" cy="6144925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A5B0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Shape 341"/>
          <p:cNvPicPr preferRelativeResize="0"/>
          <p:nvPr/>
        </p:nvPicPr>
        <p:blipFill rotWithShape="1">
          <a:blip r:embed="rId3">
            <a:alphaModFix/>
          </a:blip>
          <a:srcRect b="34658" l="3584" r="46490" t="19504"/>
          <a:stretch/>
        </p:blipFill>
        <p:spPr>
          <a:xfrm>
            <a:off x="738005" y="2850970"/>
            <a:ext cx="8280333" cy="457846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/>
        </p:nvSpPr>
        <p:spPr>
          <a:xfrm>
            <a:off x="436425" y="811975"/>
            <a:ext cx="89451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A5B0FE"/>
                </a:solidFill>
                <a:latin typeface="Avenir"/>
                <a:ea typeface="Avenir"/>
                <a:cs typeface="Avenir"/>
                <a:sym typeface="Avenir"/>
              </a:rPr>
              <a:t>Ligar un proyecto</a:t>
            </a:r>
            <a:endParaRPr sz="6000">
              <a:solidFill>
                <a:srgbClr val="A5B0F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343" name="Shape 343"/>
          <p:cNvGrpSpPr/>
          <p:nvPr/>
        </p:nvGrpSpPr>
        <p:grpSpPr>
          <a:xfrm>
            <a:off x="9538997" y="522062"/>
            <a:ext cx="2440953" cy="3789653"/>
            <a:chOff x="3357563" y="850900"/>
            <a:chExt cx="1882725" cy="2446200"/>
          </a:xfrm>
        </p:grpSpPr>
        <p:sp>
          <p:nvSpPr>
            <p:cNvPr id="344" name="Shape 344"/>
            <p:cNvSpPr/>
            <p:nvPr/>
          </p:nvSpPr>
          <p:spPr>
            <a:xfrm>
              <a:off x="3833813" y="2476500"/>
              <a:ext cx="27000" cy="27000"/>
            </a:xfrm>
            <a:custGeom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Shape 345"/>
            <p:cNvSpPr/>
            <p:nvPr/>
          </p:nvSpPr>
          <p:spPr>
            <a:xfrm>
              <a:off x="3736975" y="2476500"/>
              <a:ext cx="577800" cy="579300"/>
            </a:xfrm>
            <a:custGeom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Shape 346"/>
            <p:cNvSpPr/>
            <p:nvPr/>
          </p:nvSpPr>
          <p:spPr>
            <a:xfrm>
              <a:off x="4829175" y="2943225"/>
              <a:ext cx="250800" cy="252300"/>
            </a:xfrm>
            <a:custGeom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Shape 347"/>
            <p:cNvSpPr/>
            <p:nvPr/>
          </p:nvSpPr>
          <p:spPr>
            <a:xfrm>
              <a:off x="4887913" y="2825750"/>
              <a:ext cx="250800" cy="252300"/>
            </a:xfrm>
            <a:custGeom>
              <a:pathLst>
                <a:path extrusionOk="0" h="120000" w="12000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Shape 348"/>
            <p:cNvSpPr/>
            <p:nvPr/>
          </p:nvSpPr>
          <p:spPr>
            <a:xfrm>
              <a:off x="4770438" y="2825750"/>
              <a:ext cx="250800" cy="252300"/>
            </a:xfrm>
            <a:custGeom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Shape 349"/>
            <p:cNvSpPr/>
            <p:nvPr/>
          </p:nvSpPr>
          <p:spPr>
            <a:xfrm>
              <a:off x="4448175" y="1768475"/>
              <a:ext cx="577800" cy="579300"/>
            </a:xfrm>
            <a:custGeom>
              <a:pathLst>
                <a:path extrusionOk="0" h="120000" w="12000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Shape 350"/>
            <p:cNvSpPr/>
            <p:nvPr/>
          </p:nvSpPr>
          <p:spPr>
            <a:xfrm>
              <a:off x="4829175" y="1779588"/>
              <a:ext cx="180900" cy="182700"/>
            </a:xfrm>
            <a:custGeom>
              <a:pathLst>
                <a:path extrusionOk="0" h="120000" w="12000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Shape 351"/>
            <p:cNvSpPr/>
            <p:nvPr/>
          </p:nvSpPr>
          <p:spPr>
            <a:xfrm>
              <a:off x="4662488" y="2717800"/>
              <a:ext cx="577800" cy="579300"/>
            </a:xfrm>
            <a:custGeom>
              <a:pathLst>
                <a:path extrusionOk="0" h="120000" w="12000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Shape 352"/>
            <p:cNvSpPr/>
            <p:nvPr/>
          </p:nvSpPr>
          <p:spPr>
            <a:xfrm>
              <a:off x="5048250" y="2733675"/>
              <a:ext cx="180900" cy="182700"/>
            </a:xfrm>
            <a:custGeom>
              <a:pathLst>
                <a:path extrusionOk="0" h="120000" w="12000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Shape 353"/>
            <p:cNvSpPr/>
            <p:nvPr/>
          </p:nvSpPr>
          <p:spPr>
            <a:xfrm>
              <a:off x="4529138" y="2149475"/>
              <a:ext cx="379500" cy="81000"/>
            </a:xfrm>
            <a:custGeom>
              <a:pathLst>
                <a:path extrusionOk="0" h="120000" w="12000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Shape 354"/>
            <p:cNvSpPr/>
            <p:nvPr/>
          </p:nvSpPr>
          <p:spPr>
            <a:xfrm>
              <a:off x="4529138" y="2063750"/>
              <a:ext cx="401700" cy="63600"/>
            </a:xfrm>
            <a:custGeom>
              <a:pathLst>
                <a:path extrusionOk="0" h="120000" w="12000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Shape 355"/>
            <p:cNvSpPr/>
            <p:nvPr/>
          </p:nvSpPr>
          <p:spPr>
            <a:xfrm>
              <a:off x="4540250" y="1982788"/>
              <a:ext cx="203100" cy="54000"/>
            </a:xfrm>
            <a:custGeom>
              <a:pathLst>
                <a:path extrusionOk="0" h="120000" w="12000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Shape 356"/>
            <p:cNvSpPr/>
            <p:nvPr/>
          </p:nvSpPr>
          <p:spPr>
            <a:xfrm>
              <a:off x="3357563" y="850900"/>
              <a:ext cx="807900" cy="1830300"/>
            </a:xfrm>
            <a:custGeom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" name="Shape 357"/>
          <p:cNvGrpSpPr/>
          <p:nvPr/>
        </p:nvGrpSpPr>
        <p:grpSpPr>
          <a:xfrm>
            <a:off x="9716003" y="5805690"/>
            <a:ext cx="3087166" cy="3685841"/>
            <a:chOff x="3305175" y="4144963"/>
            <a:chExt cx="2149388" cy="1862100"/>
          </a:xfrm>
        </p:grpSpPr>
        <p:sp>
          <p:nvSpPr>
            <p:cNvPr id="358" name="Shape 358"/>
            <p:cNvSpPr/>
            <p:nvPr/>
          </p:nvSpPr>
          <p:spPr>
            <a:xfrm>
              <a:off x="5224463" y="4338638"/>
              <a:ext cx="230100" cy="155700"/>
            </a:xfrm>
            <a:custGeom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4395788" y="4338638"/>
              <a:ext cx="347700" cy="155700"/>
            </a:xfrm>
            <a:custGeom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3305175" y="4622800"/>
              <a:ext cx="1106400" cy="831900"/>
            </a:xfrm>
            <a:custGeom>
              <a:pathLst>
                <a:path extrusionOk="0" h="120000" w="12000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3517900" y="4938713"/>
              <a:ext cx="381000" cy="381000"/>
            </a:xfrm>
            <a:custGeom>
              <a:pathLst>
                <a:path extrusionOk="0" h="120000" w="12000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Shape 364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Shape 365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4630738" y="4144963"/>
              <a:ext cx="593700" cy="1862100"/>
            </a:xfrm>
            <a:custGeom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/>
        </p:nvSpPr>
        <p:spPr>
          <a:xfrm>
            <a:off x="1367325" y="1390125"/>
            <a:ext cx="107109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A5B0FE"/>
                </a:solidFill>
                <a:latin typeface="Avenir"/>
                <a:ea typeface="Avenir"/>
                <a:cs typeface="Avenir"/>
                <a:sym typeface="Avenir"/>
              </a:rPr>
              <a:t>Objetivos:</a:t>
            </a:r>
            <a:endParaRPr b="1" sz="4800">
              <a:solidFill>
                <a:srgbClr val="A5B0F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3" name="Shape 63"/>
          <p:cNvSpPr txBox="1"/>
          <p:nvPr/>
        </p:nvSpPr>
        <p:spPr>
          <a:xfrm>
            <a:off x="843175" y="2552350"/>
            <a:ext cx="11052600" cy="52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Avenir"/>
              <a:buChar char="●"/>
            </a:pPr>
            <a:r>
              <a:rPr lang="en-US" sz="30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Conocer los elementos clave en los que se sustenta Selenium</a:t>
            </a:r>
            <a:endParaRPr sz="300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Avenir"/>
              <a:buChar char="●"/>
            </a:pPr>
            <a:r>
              <a:rPr lang="en-US" sz="30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Distinguir las diferentes maneras en que se localizan los elementos de una página web</a:t>
            </a:r>
            <a:endParaRPr sz="300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Avenir"/>
              <a:buChar char="●"/>
            </a:pPr>
            <a:r>
              <a:rPr lang="en-US" sz="30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Conocer las interacciones de cada elemento web, usando Selenium</a:t>
            </a:r>
            <a:endParaRPr sz="300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Avenir"/>
              <a:buChar char="●"/>
            </a:pPr>
            <a:r>
              <a:rPr lang="en-US" sz="30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Dar un enfoque automatizado a las pruebas unitarias de JUnit</a:t>
            </a:r>
            <a:endParaRPr sz="300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Avenir"/>
              <a:buChar char="●"/>
            </a:pPr>
            <a:r>
              <a:rPr lang="en-US" sz="30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Crear rutinas de captura de pantalla para los errores</a:t>
            </a:r>
            <a:endParaRPr sz="300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Avenir"/>
              <a:buChar char="●"/>
            </a:pPr>
            <a:r>
              <a:rPr lang="en-US" sz="30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Integrar un proyecto de automatización de pruebas unitarias a un ambiente de CI (Jenkins)</a:t>
            </a:r>
            <a:endParaRPr sz="300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/>
        </p:nvSpPr>
        <p:spPr>
          <a:xfrm>
            <a:off x="409575" y="2345945"/>
            <a:ext cx="8985423" cy="6898385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A5B0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451" y="2681565"/>
            <a:ext cx="8222118" cy="5186517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 txBox="1"/>
          <p:nvPr/>
        </p:nvSpPr>
        <p:spPr>
          <a:xfrm>
            <a:off x="385211" y="448325"/>
            <a:ext cx="89586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A5B0FE"/>
                </a:solidFill>
                <a:latin typeface="Avenir"/>
                <a:ea typeface="Avenir"/>
                <a:cs typeface="Avenir"/>
                <a:sym typeface="Avenir"/>
              </a:rPr>
              <a:t>Ejecutar pruebas</a:t>
            </a:r>
            <a:endParaRPr sz="6000">
              <a:solidFill>
                <a:srgbClr val="A5B0F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374" name="Shape 374"/>
          <p:cNvGrpSpPr/>
          <p:nvPr/>
        </p:nvGrpSpPr>
        <p:grpSpPr>
          <a:xfrm>
            <a:off x="9538997" y="522062"/>
            <a:ext cx="2440953" cy="3789653"/>
            <a:chOff x="3357563" y="850900"/>
            <a:chExt cx="1882725" cy="2446200"/>
          </a:xfrm>
        </p:grpSpPr>
        <p:sp>
          <p:nvSpPr>
            <p:cNvPr id="375" name="Shape 375"/>
            <p:cNvSpPr/>
            <p:nvPr/>
          </p:nvSpPr>
          <p:spPr>
            <a:xfrm>
              <a:off x="3833813" y="2476500"/>
              <a:ext cx="27000" cy="27000"/>
            </a:xfrm>
            <a:custGeom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>
              <a:off x="3736975" y="2476500"/>
              <a:ext cx="577800" cy="579300"/>
            </a:xfrm>
            <a:custGeom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Shape 377"/>
            <p:cNvSpPr/>
            <p:nvPr/>
          </p:nvSpPr>
          <p:spPr>
            <a:xfrm>
              <a:off x="4829175" y="2943225"/>
              <a:ext cx="250800" cy="252300"/>
            </a:xfrm>
            <a:custGeom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Shape 378"/>
            <p:cNvSpPr/>
            <p:nvPr/>
          </p:nvSpPr>
          <p:spPr>
            <a:xfrm>
              <a:off x="4887913" y="2825750"/>
              <a:ext cx="250800" cy="252300"/>
            </a:xfrm>
            <a:custGeom>
              <a:pathLst>
                <a:path extrusionOk="0" h="120000" w="12000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Shape 379"/>
            <p:cNvSpPr/>
            <p:nvPr/>
          </p:nvSpPr>
          <p:spPr>
            <a:xfrm>
              <a:off x="4770438" y="2825750"/>
              <a:ext cx="250800" cy="252300"/>
            </a:xfrm>
            <a:custGeom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Shape 380"/>
            <p:cNvSpPr/>
            <p:nvPr/>
          </p:nvSpPr>
          <p:spPr>
            <a:xfrm>
              <a:off x="4448175" y="1768475"/>
              <a:ext cx="577800" cy="579300"/>
            </a:xfrm>
            <a:custGeom>
              <a:pathLst>
                <a:path extrusionOk="0" h="120000" w="12000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Shape 381"/>
            <p:cNvSpPr/>
            <p:nvPr/>
          </p:nvSpPr>
          <p:spPr>
            <a:xfrm>
              <a:off x="4829175" y="1779588"/>
              <a:ext cx="180900" cy="182700"/>
            </a:xfrm>
            <a:custGeom>
              <a:pathLst>
                <a:path extrusionOk="0" h="120000" w="12000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Shape 382"/>
            <p:cNvSpPr/>
            <p:nvPr/>
          </p:nvSpPr>
          <p:spPr>
            <a:xfrm>
              <a:off x="4662488" y="2717800"/>
              <a:ext cx="577800" cy="579300"/>
            </a:xfrm>
            <a:custGeom>
              <a:pathLst>
                <a:path extrusionOk="0" h="120000" w="12000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Shape 383"/>
            <p:cNvSpPr/>
            <p:nvPr/>
          </p:nvSpPr>
          <p:spPr>
            <a:xfrm>
              <a:off x="5048250" y="2733675"/>
              <a:ext cx="180900" cy="182700"/>
            </a:xfrm>
            <a:custGeom>
              <a:pathLst>
                <a:path extrusionOk="0" h="120000" w="12000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Shape 384"/>
            <p:cNvSpPr/>
            <p:nvPr/>
          </p:nvSpPr>
          <p:spPr>
            <a:xfrm>
              <a:off x="4529138" y="2149475"/>
              <a:ext cx="379500" cy="81000"/>
            </a:xfrm>
            <a:custGeom>
              <a:pathLst>
                <a:path extrusionOk="0" h="120000" w="12000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4529138" y="2063750"/>
              <a:ext cx="401700" cy="63600"/>
            </a:xfrm>
            <a:custGeom>
              <a:pathLst>
                <a:path extrusionOk="0" h="120000" w="12000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Shape 386"/>
            <p:cNvSpPr/>
            <p:nvPr/>
          </p:nvSpPr>
          <p:spPr>
            <a:xfrm>
              <a:off x="4540250" y="1982788"/>
              <a:ext cx="203100" cy="54000"/>
            </a:xfrm>
            <a:custGeom>
              <a:pathLst>
                <a:path extrusionOk="0" h="120000" w="12000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Shape 387"/>
            <p:cNvSpPr/>
            <p:nvPr/>
          </p:nvSpPr>
          <p:spPr>
            <a:xfrm>
              <a:off x="3357563" y="850900"/>
              <a:ext cx="807900" cy="1830300"/>
            </a:xfrm>
            <a:custGeom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" name="Shape 388"/>
          <p:cNvGrpSpPr/>
          <p:nvPr/>
        </p:nvGrpSpPr>
        <p:grpSpPr>
          <a:xfrm>
            <a:off x="9716003" y="5805690"/>
            <a:ext cx="3087166" cy="3685841"/>
            <a:chOff x="3305175" y="4144963"/>
            <a:chExt cx="2149388" cy="1862100"/>
          </a:xfrm>
        </p:grpSpPr>
        <p:sp>
          <p:nvSpPr>
            <p:cNvPr id="389" name="Shape 389"/>
            <p:cNvSpPr/>
            <p:nvPr/>
          </p:nvSpPr>
          <p:spPr>
            <a:xfrm>
              <a:off x="5224463" y="4338638"/>
              <a:ext cx="230100" cy="155700"/>
            </a:xfrm>
            <a:custGeom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Shape 390"/>
            <p:cNvSpPr/>
            <p:nvPr/>
          </p:nvSpPr>
          <p:spPr>
            <a:xfrm>
              <a:off x="4395788" y="4338638"/>
              <a:ext cx="347700" cy="155700"/>
            </a:xfrm>
            <a:custGeom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Shape 391"/>
            <p:cNvSpPr/>
            <p:nvPr/>
          </p:nvSpPr>
          <p:spPr>
            <a:xfrm>
              <a:off x="3305175" y="4622800"/>
              <a:ext cx="1106400" cy="831900"/>
            </a:xfrm>
            <a:custGeom>
              <a:pathLst>
                <a:path extrusionOk="0" h="120000" w="12000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Shape 392"/>
            <p:cNvSpPr/>
            <p:nvPr/>
          </p:nvSpPr>
          <p:spPr>
            <a:xfrm>
              <a:off x="3517900" y="4938713"/>
              <a:ext cx="381000" cy="381000"/>
            </a:xfrm>
            <a:custGeom>
              <a:pathLst>
                <a:path extrusionOk="0" h="120000" w="12000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Shape 394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Shape 395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Shape 39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Shape 397"/>
            <p:cNvSpPr/>
            <p:nvPr/>
          </p:nvSpPr>
          <p:spPr>
            <a:xfrm>
              <a:off x="4630738" y="4144963"/>
              <a:ext cx="593700" cy="1862100"/>
            </a:xfrm>
            <a:custGeom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/>
        </p:nvSpPr>
        <p:spPr>
          <a:xfrm>
            <a:off x="550100" y="2363875"/>
            <a:ext cx="8675247" cy="6804865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A5B0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Shape 403"/>
          <p:cNvPicPr preferRelativeResize="0"/>
          <p:nvPr/>
        </p:nvPicPr>
        <p:blipFill rotWithShape="1">
          <a:blip r:embed="rId3">
            <a:alphaModFix/>
          </a:blip>
          <a:srcRect b="44487" l="0" r="44711" t="0"/>
          <a:stretch/>
        </p:blipFill>
        <p:spPr>
          <a:xfrm>
            <a:off x="943302" y="2782457"/>
            <a:ext cx="7888653" cy="491059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/>
        </p:nvSpPr>
        <p:spPr>
          <a:xfrm>
            <a:off x="550100" y="623325"/>
            <a:ext cx="8319900" cy="14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A5B0FE"/>
                </a:solidFill>
                <a:latin typeface="Avenir"/>
                <a:ea typeface="Avenir"/>
                <a:cs typeface="Avenir"/>
                <a:sym typeface="Avenir"/>
              </a:rPr>
              <a:t>Recuperar resultados</a:t>
            </a:r>
            <a:endParaRPr sz="6000">
              <a:solidFill>
                <a:srgbClr val="A5B0F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405" name="Shape 405"/>
          <p:cNvGrpSpPr/>
          <p:nvPr/>
        </p:nvGrpSpPr>
        <p:grpSpPr>
          <a:xfrm>
            <a:off x="9538997" y="522062"/>
            <a:ext cx="2440953" cy="3789653"/>
            <a:chOff x="3357563" y="850900"/>
            <a:chExt cx="1882725" cy="2446200"/>
          </a:xfrm>
        </p:grpSpPr>
        <p:sp>
          <p:nvSpPr>
            <p:cNvPr id="406" name="Shape 406"/>
            <p:cNvSpPr/>
            <p:nvPr/>
          </p:nvSpPr>
          <p:spPr>
            <a:xfrm>
              <a:off x="3833813" y="2476500"/>
              <a:ext cx="27000" cy="27000"/>
            </a:xfrm>
            <a:custGeom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3736975" y="2476500"/>
              <a:ext cx="577800" cy="579300"/>
            </a:xfrm>
            <a:custGeom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4829175" y="2943225"/>
              <a:ext cx="250800" cy="252300"/>
            </a:xfrm>
            <a:custGeom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4887913" y="2825750"/>
              <a:ext cx="250800" cy="252300"/>
            </a:xfrm>
            <a:custGeom>
              <a:pathLst>
                <a:path extrusionOk="0" h="120000" w="12000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4770438" y="2825750"/>
              <a:ext cx="250800" cy="252300"/>
            </a:xfrm>
            <a:custGeom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4448175" y="1768475"/>
              <a:ext cx="577800" cy="579300"/>
            </a:xfrm>
            <a:custGeom>
              <a:pathLst>
                <a:path extrusionOk="0" h="120000" w="12000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4829175" y="1779588"/>
              <a:ext cx="180900" cy="182700"/>
            </a:xfrm>
            <a:custGeom>
              <a:pathLst>
                <a:path extrusionOk="0" h="120000" w="12000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4662488" y="2717800"/>
              <a:ext cx="577800" cy="579300"/>
            </a:xfrm>
            <a:custGeom>
              <a:pathLst>
                <a:path extrusionOk="0" h="120000" w="12000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Shape 414"/>
            <p:cNvSpPr/>
            <p:nvPr/>
          </p:nvSpPr>
          <p:spPr>
            <a:xfrm>
              <a:off x="5048250" y="2733675"/>
              <a:ext cx="180900" cy="182700"/>
            </a:xfrm>
            <a:custGeom>
              <a:pathLst>
                <a:path extrusionOk="0" h="120000" w="12000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Shape 415"/>
            <p:cNvSpPr/>
            <p:nvPr/>
          </p:nvSpPr>
          <p:spPr>
            <a:xfrm>
              <a:off x="4529138" y="2149475"/>
              <a:ext cx="379500" cy="81000"/>
            </a:xfrm>
            <a:custGeom>
              <a:pathLst>
                <a:path extrusionOk="0" h="120000" w="12000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4529138" y="2063750"/>
              <a:ext cx="401700" cy="63600"/>
            </a:xfrm>
            <a:custGeom>
              <a:pathLst>
                <a:path extrusionOk="0" h="120000" w="12000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4540250" y="1982788"/>
              <a:ext cx="203100" cy="54000"/>
            </a:xfrm>
            <a:custGeom>
              <a:pathLst>
                <a:path extrusionOk="0" h="120000" w="12000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3357563" y="850900"/>
              <a:ext cx="807900" cy="1830300"/>
            </a:xfrm>
            <a:custGeom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" name="Shape 419"/>
          <p:cNvGrpSpPr/>
          <p:nvPr/>
        </p:nvGrpSpPr>
        <p:grpSpPr>
          <a:xfrm>
            <a:off x="9716003" y="5805690"/>
            <a:ext cx="3087166" cy="3685841"/>
            <a:chOff x="3305175" y="4144963"/>
            <a:chExt cx="2149388" cy="1862100"/>
          </a:xfrm>
        </p:grpSpPr>
        <p:sp>
          <p:nvSpPr>
            <p:cNvPr id="420" name="Shape 420"/>
            <p:cNvSpPr/>
            <p:nvPr/>
          </p:nvSpPr>
          <p:spPr>
            <a:xfrm>
              <a:off x="5224463" y="4338638"/>
              <a:ext cx="230100" cy="155700"/>
            </a:xfrm>
            <a:custGeom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Shape 421"/>
            <p:cNvSpPr/>
            <p:nvPr/>
          </p:nvSpPr>
          <p:spPr>
            <a:xfrm>
              <a:off x="4395788" y="4338638"/>
              <a:ext cx="347700" cy="155700"/>
            </a:xfrm>
            <a:custGeom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>
              <a:off x="3305175" y="4622800"/>
              <a:ext cx="1106400" cy="831900"/>
            </a:xfrm>
            <a:custGeom>
              <a:pathLst>
                <a:path extrusionOk="0" h="120000" w="12000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>
              <a:off x="3517900" y="4938713"/>
              <a:ext cx="381000" cy="381000"/>
            </a:xfrm>
            <a:custGeom>
              <a:pathLst>
                <a:path extrusionOk="0" h="120000" w="12000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Shape 425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>
              <a:off x="4630738" y="4144963"/>
              <a:ext cx="593700" cy="1862100"/>
            </a:xfrm>
            <a:custGeom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hape 433"/>
          <p:cNvPicPr preferRelativeResize="0"/>
          <p:nvPr/>
        </p:nvPicPr>
        <p:blipFill rotWithShape="1">
          <a:blip r:embed="rId3">
            <a:alphaModFix/>
          </a:blip>
          <a:srcRect b="26700" l="27153" r="43144" t="65014"/>
          <a:stretch/>
        </p:blipFill>
        <p:spPr>
          <a:xfrm>
            <a:off x="803925" y="2176325"/>
            <a:ext cx="10585426" cy="16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Shape 434"/>
          <p:cNvPicPr preferRelativeResize="0"/>
          <p:nvPr/>
        </p:nvPicPr>
        <p:blipFill rotWithShape="1">
          <a:blip r:embed="rId4">
            <a:alphaModFix/>
          </a:blip>
          <a:srcRect b="27550" l="25969" r="711" t="19923"/>
          <a:stretch/>
        </p:blipFill>
        <p:spPr>
          <a:xfrm>
            <a:off x="803925" y="3912550"/>
            <a:ext cx="11396950" cy="45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Shape 435"/>
          <p:cNvSpPr txBox="1"/>
          <p:nvPr/>
        </p:nvSpPr>
        <p:spPr>
          <a:xfrm>
            <a:off x="1025500" y="934350"/>
            <a:ext cx="111753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A5B0FE"/>
                </a:solidFill>
                <a:latin typeface="Avenir"/>
                <a:ea typeface="Avenir"/>
                <a:cs typeface="Avenir"/>
                <a:sym typeface="Avenir"/>
              </a:rPr>
              <a:t>Mostrar resultados</a:t>
            </a:r>
            <a:endParaRPr sz="6000">
              <a:solidFill>
                <a:srgbClr val="A5B0F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/>
        </p:nvSpPr>
        <p:spPr>
          <a:xfrm>
            <a:off x="736850" y="2529650"/>
            <a:ext cx="11531100" cy="53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venir"/>
              <a:buAutoNum type="arabicPeriod"/>
            </a:pPr>
            <a:r>
              <a:rPr lang="en-US" sz="3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Automatizar las siguientes operaciones en una calculadora online</a:t>
            </a:r>
            <a:endParaRPr sz="3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2" marL="13716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AutoNum type="romanLcPeriod"/>
            </a:pPr>
            <a:r>
              <a:rPr lang="en-US" sz="24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⅔ </a:t>
            </a:r>
            <a:endParaRPr sz="24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2" marL="13716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AutoNum type="romanLcPeriod"/>
            </a:pPr>
            <a:r>
              <a:rPr lang="en-US" sz="24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12 * 11</a:t>
            </a:r>
            <a:endParaRPr sz="24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81000" lvl="2" marL="13716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AutoNum type="romanLcPeriod"/>
            </a:pPr>
            <a:r>
              <a:rPr lang="en-US" sz="24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1550 - 800</a:t>
            </a:r>
            <a:endParaRPr sz="24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*Utilizar assertions y Select</a:t>
            </a:r>
            <a:endParaRPr sz="3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Links:</a:t>
            </a:r>
            <a:endParaRPr sz="3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Equipo 1: </a:t>
            </a:r>
            <a:r>
              <a:rPr lang="en-US" sz="3600" u="sng">
                <a:solidFill>
                  <a:schemeClr val="hlink"/>
                </a:solidFill>
                <a:hlinkClick r:id="rId3"/>
              </a:rPr>
              <a:t>http://www.calculadora.net/</a:t>
            </a:r>
            <a:endParaRPr sz="3600">
              <a:solidFill>
                <a:srgbClr val="434343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Equipo 2:</a:t>
            </a:r>
            <a:r>
              <a:rPr lang="en-US" sz="3600" u="sng">
                <a:solidFill>
                  <a:schemeClr val="hlink"/>
                </a:solidFill>
                <a:hlinkClick r:id="rId4"/>
              </a:rPr>
              <a:t>http://www.calculadoraonline.com.br/basica</a:t>
            </a:r>
            <a:endParaRPr sz="3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 txBox="1"/>
          <p:nvPr/>
        </p:nvSpPr>
        <p:spPr>
          <a:xfrm>
            <a:off x="706450" y="1093850"/>
            <a:ext cx="11736300" cy="14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A5B0FE"/>
                </a:solidFill>
                <a:latin typeface="Avenir"/>
                <a:ea typeface="Avenir"/>
                <a:cs typeface="Avenir"/>
                <a:sym typeface="Avenir"/>
              </a:rPr>
              <a:t>Ejercicio 1</a:t>
            </a:r>
            <a:endParaRPr sz="6000">
              <a:solidFill>
                <a:srgbClr val="A5B0F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type="title"/>
          </p:nvPr>
        </p:nvSpPr>
        <p:spPr>
          <a:xfrm>
            <a:off x="952500" y="463550"/>
            <a:ext cx="11099700" cy="21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A5B0FE"/>
                </a:solidFill>
              </a:rPr>
              <a:t>Ejercicio 2</a:t>
            </a:r>
            <a:endParaRPr sz="6000">
              <a:solidFill>
                <a:srgbClr val="A5B0FE"/>
              </a:solidFill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702650" y="2622650"/>
            <a:ext cx="11599500" cy="57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Automatizar las siguientes conversiones en una página de cambio de divisas</a:t>
            </a:r>
            <a:endParaRPr sz="3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venir"/>
              <a:buAutoNum type="alphaLcPeriod"/>
            </a:pPr>
            <a:r>
              <a:rPr lang="en-US" sz="3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Peso - Dólar</a:t>
            </a:r>
            <a:endParaRPr sz="3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venir"/>
              <a:buAutoNum type="alphaLcPeriod"/>
            </a:pPr>
            <a:r>
              <a:rPr lang="en-US" sz="3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Dólar - Bolívar</a:t>
            </a:r>
            <a:endParaRPr sz="3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venir"/>
              <a:buAutoNum type="alphaLcPeriod"/>
            </a:pPr>
            <a:r>
              <a:rPr lang="en-US" sz="3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Bolívar - Euro</a:t>
            </a:r>
            <a:endParaRPr sz="3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3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Links:</a:t>
            </a:r>
            <a:endParaRPr sz="3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Equipo 1: </a:t>
            </a:r>
            <a:r>
              <a:rPr lang="en-US" sz="36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3"/>
              </a:rPr>
              <a:t>http://www.calculadoraonline.com.br/basica</a:t>
            </a:r>
            <a:endParaRPr sz="3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Equipo 2: </a:t>
            </a:r>
            <a:r>
              <a:rPr lang="en-US" sz="36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4"/>
              </a:rPr>
              <a:t>http://www.calculadora.net/</a:t>
            </a:r>
            <a:endParaRPr sz="3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/>
        </p:nvSpPr>
        <p:spPr>
          <a:xfrm>
            <a:off x="752025" y="1959825"/>
            <a:ext cx="11303100" cy="58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A5B0FE"/>
                </a:solidFill>
                <a:latin typeface="Avenir"/>
                <a:ea typeface="Avenir"/>
                <a:cs typeface="Avenir"/>
                <a:sym typeface="Avenir"/>
              </a:rPr>
              <a:t>Instrucciones:</a:t>
            </a:r>
            <a:endParaRPr sz="6000">
              <a:solidFill>
                <a:srgbClr val="A5B0FE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venir"/>
              <a:buChar char="-"/>
            </a:pPr>
            <a:r>
              <a:rPr lang="en-US" sz="3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Realizar un flujo por cada cambio</a:t>
            </a:r>
            <a:endParaRPr sz="3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venir"/>
              <a:buChar char="-"/>
            </a:pPr>
            <a:r>
              <a:rPr lang="en-US" sz="3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Realizar una prueba para cada cambio</a:t>
            </a:r>
            <a:endParaRPr sz="3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venir"/>
              <a:buChar char="-"/>
            </a:pPr>
            <a:r>
              <a:rPr lang="en-US" sz="3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Permitir que la prueba Dólar-Bolívar falle</a:t>
            </a:r>
            <a:endParaRPr sz="3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venir"/>
              <a:buChar char="-"/>
            </a:pPr>
            <a:r>
              <a:rPr lang="en-US" sz="3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Realizar una prueba con los tres cambios</a:t>
            </a:r>
            <a:endParaRPr sz="3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venir"/>
              <a:buChar char="-"/>
            </a:pPr>
            <a:r>
              <a:rPr lang="en-US" sz="3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Utilizar assertions</a:t>
            </a:r>
            <a:endParaRPr sz="3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venir"/>
              <a:buChar char="-"/>
            </a:pPr>
            <a:r>
              <a:rPr lang="en-US" sz="3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Crear un proyecto en Jenkins</a:t>
            </a:r>
            <a:endParaRPr sz="3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venir"/>
              <a:buChar char="-"/>
            </a:pPr>
            <a:r>
              <a:rPr lang="en-US" sz="3600">
                <a:solidFill>
                  <a:srgbClr val="434343"/>
                </a:solidFill>
                <a:latin typeface="Avenir"/>
                <a:ea typeface="Avenir"/>
                <a:cs typeface="Avenir"/>
                <a:sym typeface="Avenir"/>
              </a:rPr>
              <a:t>Correr pruebas desde Jenkins y mostrar resultados</a:t>
            </a:r>
            <a:endParaRPr sz="3600">
              <a:solidFill>
                <a:srgbClr val="43434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A5B0F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idx="12" type="sldNum"/>
          </p:nvPr>
        </p:nvSpPr>
        <p:spPr>
          <a:xfrm>
            <a:off x="12399158" y="253999"/>
            <a:ext cx="250318" cy="419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b="0" i="0" sz="1800" u="none" cap="none" strike="noStrike">
              <a:solidFill>
                <a:srgbClr val="81828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6258204" y="8051800"/>
            <a:ext cx="488392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952500" y="463550"/>
            <a:ext cx="11099700" cy="21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5B0FE"/>
                </a:solidFill>
              </a:rPr>
              <a:t>¿Por qué automatizar las pruebas de regresión?</a:t>
            </a:r>
            <a:endParaRPr>
              <a:solidFill>
                <a:srgbClr val="A5B0FE"/>
              </a:solidFill>
            </a:endParaRP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1429014" y="2622550"/>
            <a:ext cx="10146900" cy="55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0525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50"/>
              <a:buChar char="•"/>
            </a:pPr>
            <a:r>
              <a:rPr lang="en-US">
                <a:solidFill>
                  <a:srgbClr val="434343"/>
                </a:solidFill>
              </a:rPr>
              <a:t>Ahorro de tiempo y dinero</a:t>
            </a:r>
            <a:endParaRPr>
              <a:solidFill>
                <a:srgbClr val="434343"/>
              </a:solidFill>
            </a:endParaRPr>
          </a:p>
          <a:p>
            <a:pPr indent="-390525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50"/>
              <a:buChar char="•"/>
            </a:pPr>
            <a:r>
              <a:rPr lang="en-US">
                <a:solidFill>
                  <a:srgbClr val="434343"/>
                </a:solidFill>
              </a:rPr>
              <a:t>Incrementa la cobertura de las pruebas</a:t>
            </a:r>
            <a:endParaRPr>
              <a:solidFill>
                <a:srgbClr val="434343"/>
              </a:solidFill>
            </a:endParaRPr>
          </a:p>
          <a:p>
            <a:pPr indent="-390525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50"/>
              <a:buChar char="•"/>
            </a:pPr>
            <a:r>
              <a:rPr lang="en-US">
                <a:solidFill>
                  <a:srgbClr val="434343"/>
                </a:solidFill>
              </a:rPr>
              <a:t>Fiabilidad</a:t>
            </a:r>
            <a:endParaRPr>
              <a:solidFill>
                <a:srgbClr val="434343"/>
              </a:solidFill>
            </a:endParaRPr>
          </a:p>
          <a:p>
            <a:pPr indent="-390525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50"/>
              <a:buChar char="•"/>
            </a:pPr>
            <a:r>
              <a:rPr lang="en-US">
                <a:solidFill>
                  <a:srgbClr val="434343"/>
                </a:solidFill>
              </a:rPr>
              <a:t>Repetición</a:t>
            </a:r>
            <a:endParaRPr>
              <a:solidFill>
                <a:srgbClr val="434343"/>
              </a:solidFill>
            </a:endParaRPr>
          </a:p>
          <a:p>
            <a:pPr indent="-390525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50"/>
              <a:buChar char="•"/>
            </a:pPr>
            <a:r>
              <a:rPr lang="en-US">
                <a:solidFill>
                  <a:srgbClr val="434343"/>
                </a:solidFill>
              </a:rPr>
              <a:t>Reusabilidad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1650" y="5331700"/>
            <a:ext cx="6096000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1650" y="5331700"/>
            <a:ext cx="6096000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2" type="sldNum"/>
          </p:nvPr>
        </p:nvSpPr>
        <p:spPr>
          <a:xfrm>
            <a:off x="12399158" y="253999"/>
            <a:ext cx="250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818286"/>
                </a:solidFill>
                <a:latin typeface="Avenir"/>
                <a:ea typeface="Avenir"/>
                <a:cs typeface="Avenir"/>
                <a:sym typeface="Avenir"/>
              </a:rPr>
              <a:t>‹#›</a:t>
            </a:fld>
            <a:endParaRPr b="0" i="0" sz="1800" u="none" cap="none" strike="noStrike">
              <a:solidFill>
                <a:srgbClr val="81828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7" name="Shape 77"/>
          <p:cNvSpPr txBox="1"/>
          <p:nvPr/>
        </p:nvSpPr>
        <p:spPr>
          <a:xfrm>
            <a:off x="382225" y="869975"/>
            <a:ext cx="7813200" cy="17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A5B0FE"/>
                </a:solidFill>
                <a:latin typeface="Avenir"/>
                <a:ea typeface="Avenir"/>
                <a:cs typeface="Avenir"/>
                <a:sym typeface="Avenir"/>
              </a:rPr>
              <a:t>Un proceso de varias etapas.</a:t>
            </a:r>
            <a:endParaRPr sz="6000">
              <a:solidFill>
                <a:srgbClr val="A5B0FE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8" name="Shape 78"/>
          <p:cNvSpPr/>
          <p:nvPr/>
        </p:nvSpPr>
        <p:spPr>
          <a:xfrm>
            <a:off x="696010" y="2918541"/>
            <a:ext cx="2601300" cy="5389500"/>
          </a:xfrm>
          <a:prstGeom prst="homePlate">
            <a:avLst>
              <a:gd fmla="val 34601" name="adj"/>
            </a:avLst>
          </a:prstGeom>
          <a:solidFill>
            <a:srgbClr val="8184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Configuración</a:t>
            </a:r>
            <a:endParaRPr sz="240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2506300" y="2918550"/>
            <a:ext cx="3870300" cy="5389500"/>
          </a:xfrm>
          <a:prstGeom prst="chevron">
            <a:avLst>
              <a:gd fmla="val 22909" name="adj"/>
            </a:avLst>
          </a:prstGeom>
          <a:solidFill>
            <a:srgbClr val="6463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Codificación</a:t>
            </a:r>
            <a:endParaRPr sz="240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5584275" y="2918550"/>
            <a:ext cx="3660000" cy="5389500"/>
          </a:xfrm>
          <a:prstGeom prst="chevron">
            <a:avLst>
              <a:gd fmla="val 23712" name="adj"/>
            </a:avLst>
          </a:prstGeom>
          <a:solidFill>
            <a:srgbClr val="4F4A9E"/>
          </a:solidFill>
          <a:ln cap="flat" cmpd="sng" w="9525">
            <a:solidFill>
              <a:srgbClr val="3331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Integración</a:t>
            </a:r>
            <a:endParaRPr sz="240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81" name="Shape 81"/>
          <p:cNvGrpSpPr/>
          <p:nvPr/>
        </p:nvGrpSpPr>
        <p:grpSpPr>
          <a:xfrm>
            <a:off x="9732320" y="546185"/>
            <a:ext cx="2178788" cy="3524336"/>
            <a:chOff x="0" y="855663"/>
            <a:chExt cx="1652475" cy="2270250"/>
          </a:xfrm>
        </p:grpSpPr>
        <p:sp>
          <p:nvSpPr>
            <p:cNvPr id="82" name="Shape 82"/>
            <p:cNvSpPr/>
            <p:nvPr/>
          </p:nvSpPr>
          <p:spPr>
            <a:xfrm>
              <a:off x="277813" y="2616200"/>
              <a:ext cx="230100" cy="20700"/>
            </a:xfrm>
            <a:custGeom>
              <a:pathLst>
                <a:path extrusionOk="0" h="120000" w="12000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0" y="2208213"/>
              <a:ext cx="1257300" cy="917700"/>
            </a:xfrm>
            <a:custGeom>
              <a:pathLst>
                <a:path extrusionOk="0" h="120000" w="12000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133350" y="2701925"/>
              <a:ext cx="374700" cy="22200"/>
            </a:xfrm>
            <a:custGeom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133350" y="2959100"/>
              <a:ext cx="374700" cy="27000"/>
            </a:xfrm>
            <a:custGeom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133350" y="2787650"/>
              <a:ext cx="374700" cy="27000"/>
            </a:xfrm>
            <a:custGeom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133350" y="2873375"/>
              <a:ext cx="374700" cy="27000"/>
            </a:xfrm>
            <a:custGeom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598488" y="2616200"/>
              <a:ext cx="444600" cy="376200"/>
            </a:xfrm>
            <a:custGeom>
              <a:pathLst>
                <a:path extrusionOk="0" h="120000" w="12000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1476375" y="2262188"/>
              <a:ext cx="176100" cy="723900"/>
            </a:xfrm>
            <a:custGeom>
              <a:pathLst>
                <a:path extrusionOk="0" h="120000" w="12000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207963" y="855663"/>
              <a:ext cx="711300" cy="1701900"/>
            </a:xfrm>
            <a:custGeom>
              <a:pathLst>
                <a:path extrusionOk="0" h="120000" w="12000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Shape 91"/>
          <p:cNvGrpSpPr/>
          <p:nvPr/>
        </p:nvGrpSpPr>
        <p:grpSpPr>
          <a:xfrm>
            <a:off x="10028626" y="5621893"/>
            <a:ext cx="2319768" cy="4077460"/>
            <a:chOff x="6662738" y="3806825"/>
            <a:chExt cx="1732075" cy="2195488"/>
          </a:xfrm>
        </p:grpSpPr>
        <p:sp>
          <p:nvSpPr>
            <p:cNvPr id="92" name="Shape 92"/>
            <p:cNvSpPr/>
            <p:nvPr/>
          </p:nvSpPr>
          <p:spPr>
            <a:xfrm>
              <a:off x="7839075" y="4194175"/>
              <a:ext cx="74700" cy="52500"/>
            </a:xfrm>
            <a:custGeom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7800975" y="4070350"/>
              <a:ext cx="327000" cy="219000"/>
            </a:xfrm>
            <a:custGeom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7839075" y="4117975"/>
              <a:ext cx="250800" cy="103200"/>
            </a:xfrm>
            <a:custGeom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8015288" y="4194175"/>
              <a:ext cx="74700" cy="52500"/>
            </a:xfrm>
            <a:custGeom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7699375" y="4440238"/>
              <a:ext cx="525600" cy="273000"/>
            </a:xfrm>
            <a:custGeom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7699375" y="3806825"/>
              <a:ext cx="525600" cy="365100"/>
            </a:xfrm>
            <a:custGeom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>
              <a:off x="7854950" y="4611688"/>
              <a:ext cx="219000" cy="27000"/>
            </a:xfrm>
            <a:custGeom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>
              <a:off x="7929563" y="3865563"/>
              <a:ext cx="65100" cy="65100"/>
            </a:xfrm>
            <a:custGeom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6662738" y="4949825"/>
              <a:ext cx="566700" cy="681000"/>
            </a:xfrm>
            <a:custGeom>
              <a:pathLst>
                <a:path extrusionOk="0" h="120000" w="12000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6764338" y="5132388"/>
              <a:ext cx="101700" cy="85800"/>
            </a:xfrm>
            <a:custGeom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6764338" y="5245100"/>
              <a:ext cx="101700" cy="85800"/>
            </a:xfrm>
            <a:custGeom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6892925" y="5154613"/>
              <a:ext cx="246000" cy="52500"/>
            </a:xfrm>
            <a:custGeom>
              <a:pathLst>
                <a:path extrusionOk="0" h="120000" w="12000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6881813" y="5256213"/>
              <a:ext cx="273000" cy="63600"/>
            </a:xfrm>
            <a:custGeom>
              <a:pathLst>
                <a:path extrusionOk="0" h="120000" w="12000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6753225" y="5400675"/>
              <a:ext cx="406500" cy="92100"/>
            </a:xfrm>
            <a:custGeom>
              <a:pathLst>
                <a:path extrusionOk="0" h="120000" w="12000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7326313" y="4976813"/>
              <a:ext cx="165000" cy="611100"/>
            </a:xfrm>
            <a:custGeom>
              <a:pathLst>
                <a:path extrusionOk="0" h="120000" w="12000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7556500" y="3984625"/>
              <a:ext cx="282600" cy="638100"/>
            </a:xfrm>
            <a:custGeom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>
              <a:off x="7732713" y="4075113"/>
              <a:ext cx="662100" cy="1927200"/>
            </a:xfrm>
            <a:custGeom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7886700" y="5111750"/>
              <a:ext cx="65100" cy="58800"/>
            </a:xfrm>
            <a:custGeom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200" y="193303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088" y="5180663"/>
            <a:ext cx="5394701" cy="18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2350" y="1933038"/>
            <a:ext cx="3000725" cy="18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 rotWithShape="1">
          <a:blip r:embed="rId6">
            <a:alphaModFix/>
          </a:blip>
          <a:srcRect b="0" l="35451" r="37033" t="4251"/>
          <a:stretch/>
        </p:blipFill>
        <p:spPr>
          <a:xfrm>
            <a:off x="6714963" y="4656662"/>
            <a:ext cx="2514601" cy="291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86163" y="869125"/>
            <a:ext cx="1912075" cy="35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55465" y="5496587"/>
            <a:ext cx="2707248" cy="2143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996213" y="7893888"/>
            <a:ext cx="9296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9"/>
              </a:rPr>
              <a:t>https://github.com/rgarci/Automation</a:t>
            </a:r>
            <a:r>
              <a:rPr lang="en-US" sz="2400">
                <a:solidFill>
                  <a:srgbClr val="747474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/>
        </p:nvSpPr>
        <p:spPr>
          <a:xfrm>
            <a:off x="551525" y="1303875"/>
            <a:ext cx="8277300" cy="143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Herramientas necesarias</a:t>
            </a:r>
            <a:endParaRPr sz="600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26" name="Shape 126"/>
          <p:cNvSpPr txBox="1"/>
          <p:nvPr/>
        </p:nvSpPr>
        <p:spPr>
          <a:xfrm>
            <a:off x="4569238" y="2870059"/>
            <a:ext cx="426000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</a:pPr>
            <a:r>
              <a:rPr b="1" lang="en-US" sz="2400">
                <a:latin typeface="Barlow Light"/>
                <a:ea typeface="Barlow Light"/>
                <a:cs typeface="Barlow Light"/>
                <a:sym typeface="Barlow Light"/>
              </a:rPr>
              <a:t>APACHE MAVEN</a:t>
            </a:r>
            <a:endParaRPr b="1" sz="24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Barlow"/>
              <a:buChar char="￭"/>
            </a:pPr>
            <a:r>
              <a:rPr lang="en-US" sz="2400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Selenium</a:t>
            </a:r>
            <a:endParaRPr sz="2400"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Barlow Light"/>
              <a:buChar char="￭"/>
            </a:pPr>
            <a:r>
              <a:rPr lang="en-US" sz="2400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JUnit 5	 	</a:t>
            </a:r>
            <a:endParaRPr sz="2400"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Barlow"/>
              <a:buChar char="￭"/>
            </a:pPr>
            <a:r>
              <a:rPr lang="en-US" sz="2400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Maven-compiler-plugin</a:t>
            </a:r>
            <a:endParaRPr sz="2400"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Barlow"/>
              <a:buChar char="￭"/>
            </a:pPr>
            <a:r>
              <a:rPr lang="en-US" sz="2400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Maven-surefire-plugin</a:t>
            </a:r>
            <a:endParaRPr sz="2400"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Barlow"/>
              <a:buChar char="￭"/>
            </a:pPr>
            <a:r>
              <a:rPr lang="en-US" sz="2400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Junit-platform-surefire-provider</a:t>
            </a:r>
            <a:endParaRPr sz="2400">
              <a:solidFill>
                <a:srgbClr val="A5B0FE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Barlow"/>
              <a:buChar char="￭"/>
            </a:pPr>
            <a:r>
              <a:rPr lang="en-US" sz="2400">
                <a:solidFill>
                  <a:srgbClr val="666666"/>
                </a:solidFill>
                <a:latin typeface="Barlow"/>
                <a:ea typeface="Barlow"/>
                <a:cs typeface="Barlow"/>
                <a:sym typeface="Barlow"/>
              </a:rPr>
              <a:t>junit-jupiter-engine</a:t>
            </a:r>
            <a:endParaRPr sz="2400"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551525" y="2870059"/>
            <a:ext cx="401760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</a:pPr>
            <a:r>
              <a:rPr b="1" lang="en-US" sz="2400">
                <a:latin typeface="Barlow Light"/>
                <a:ea typeface="Barlow Light"/>
                <a:cs typeface="Barlow Light"/>
                <a:sym typeface="Barlow Light"/>
              </a:rPr>
              <a:t>JAVA JDK</a:t>
            </a:r>
            <a:endParaRPr sz="24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</a:pPr>
            <a:r>
              <a:rPr b="1" lang="en-US" sz="2400">
                <a:latin typeface="Barlow Light"/>
                <a:ea typeface="Barlow Light"/>
                <a:cs typeface="Barlow Light"/>
                <a:sym typeface="Barlow Light"/>
              </a:rPr>
              <a:t>INTELLIJ IDE</a:t>
            </a:r>
            <a:endParaRPr sz="24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</a:pPr>
            <a:r>
              <a:rPr b="1" lang="en-US" sz="2400">
                <a:latin typeface="Barlow Light"/>
                <a:ea typeface="Barlow Light"/>
                <a:cs typeface="Barlow Light"/>
                <a:sym typeface="Barlow Light"/>
              </a:rPr>
              <a:t>GOOGLE CHROME</a:t>
            </a:r>
            <a:endParaRPr b="1" sz="24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</a:pPr>
            <a:r>
              <a:rPr b="1" lang="en-US" sz="2400">
                <a:latin typeface="Barlow Light"/>
                <a:ea typeface="Barlow Light"/>
                <a:cs typeface="Barlow Light"/>
                <a:sym typeface="Barlow Light"/>
              </a:rPr>
              <a:t>CHROMEDRIVER</a:t>
            </a:r>
            <a:endParaRPr b="1" sz="24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551525" y="6875689"/>
            <a:ext cx="8277300" cy="19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F4A9E"/>
                </a:solidFill>
                <a:latin typeface="Barlow Light"/>
                <a:ea typeface="Barlow Light"/>
                <a:cs typeface="Barlow Light"/>
                <a:sym typeface="Barlow Light"/>
              </a:rPr>
              <a:t>*Para mayor información consultar el manual de instalación y configuración de componentes del proyecto.</a:t>
            </a:r>
            <a:endParaRPr sz="1800">
              <a:solidFill>
                <a:srgbClr val="4F4A9E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129" name="Shape 129"/>
          <p:cNvGrpSpPr/>
          <p:nvPr/>
        </p:nvGrpSpPr>
        <p:grpSpPr>
          <a:xfrm>
            <a:off x="9538997" y="522062"/>
            <a:ext cx="2440953" cy="3789653"/>
            <a:chOff x="3357563" y="850900"/>
            <a:chExt cx="1882725" cy="2446200"/>
          </a:xfrm>
        </p:grpSpPr>
        <p:sp>
          <p:nvSpPr>
            <p:cNvPr id="130" name="Shape 130"/>
            <p:cNvSpPr/>
            <p:nvPr/>
          </p:nvSpPr>
          <p:spPr>
            <a:xfrm>
              <a:off x="3833813" y="2476500"/>
              <a:ext cx="27000" cy="27000"/>
            </a:xfrm>
            <a:custGeom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3736975" y="2476500"/>
              <a:ext cx="577800" cy="579300"/>
            </a:xfrm>
            <a:custGeom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>
              <a:off x="4829175" y="2943225"/>
              <a:ext cx="250800" cy="252300"/>
            </a:xfrm>
            <a:custGeom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>
              <a:off x="4887913" y="2825750"/>
              <a:ext cx="250800" cy="252300"/>
            </a:xfrm>
            <a:custGeom>
              <a:pathLst>
                <a:path extrusionOk="0" h="120000" w="12000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4770438" y="2825750"/>
              <a:ext cx="250800" cy="252300"/>
            </a:xfrm>
            <a:custGeom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>
              <a:off x="4448175" y="1768475"/>
              <a:ext cx="577800" cy="579300"/>
            </a:xfrm>
            <a:custGeom>
              <a:pathLst>
                <a:path extrusionOk="0" h="120000" w="12000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>
              <a:off x="4829175" y="1779588"/>
              <a:ext cx="180900" cy="182700"/>
            </a:xfrm>
            <a:custGeom>
              <a:pathLst>
                <a:path extrusionOk="0" h="120000" w="12000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4662488" y="2717800"/>
              <a:ext cx="577800" cy="579300"/>
            </a:xfrm>
            <a:custGeom>
              <a:pathLst>
                <a:path extrusionOk="0" h="120000" w="12000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5048250" y="2733675"/>
              <a:ext cx="180900" cy="182700"/>
            </a:xfrm>
            <a:custGeom>
              <a:pathLst>
                <a:path extrusionOk="0" h="120000" w="12000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4529138" y="2149475"/>
              <a:ext cx="379500" cy="81000"/>
            </a:xfrm>
            <a:custGeom>
              <a:pathLst>
                <a:path extrusionOk="0" h="120000" w="12000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4529138" y="2063750"/>
              <a:ext cx="401700" cy="63600"/>
            </a:xfrm>
            <a:custGeom>
              <a:pathLst>
                <a:path extrusionOk="0" h="120000" w="12000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4540250" y="1982788"/>
              <a:ext cx="203100" cy="54000"/>
            </a:xfrm>
            <a:custGeom>
              <a:pathLst>
                <a:path extrusionOk="0" h="120000" w="12000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3357563" y="850900"/>
              <a:ext cx="807900" cy="1830300"/>
            </a:xfrm>
            <a:custGeom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Shape 143"/>
          <p:cNvGrpSpPr/>
          <p:nvPr/>
        </p:nvGrpSpPr>
        <p:grpSpPr>
          <a:xfrm>
            <a:off x="9716003" y="5805690"/>
            <a:ext cx="3087166" cy="3685841"/>
            <a:chOff x="3305175" y="4144963"/>
            <a:chExt cx="2149388" cy="1862100"/>
          </a:xfrm>
        </p:grpSpPr>
        <p:sp>
          <p:nvSpPr>
            <p:cNvPr id="144" name="Shape 144"/>
            <p:cNvSpPr/>
            <p:nvPr/>
          </p:nvSpPr>
          <p:spPr>
            <a:xfrm>
              <a:off x="5224463" y="4338638"/>
              <a:ext cx="230100" cy="155700"/>
            </a:xfrm>
            <a:custGeom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4395788" y="4338638"/>
              <a:ext cx="347700" cy="155700"/>
            </a:xfrm>
            <a:custGeom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3305175" y="4622800"/>
              <a:ext cx="1106400" cy="831900"/>
            </a:xfrm>
            <a:custGeom>
              <a:pathLst>
                <a:path extrusionOk="0" h="120000" w="12000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3517900" y="4938713"/>
              <a:ext cx="381000" cy="381000"/>
            </a:xfrm>
            <a:custGeom>
              <a:pathLst>
                <a:path extrusionOk="0" h="120000" w="12000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4630738" y="4144963"/>
              <a:ext cx="593700" cy="1862100"/>
            </a:xfrm>
            <a:custGeom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3331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/>
        </p:nvSpPr>
        <p:spPr>
          <a:xfrm>
            <a:off x="5089550" y="780800"/>
            <a:ext cx="2825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9900"/>
                </a:solidFill>
              </a:rPr>
              <a:t>JUnit 5</a:t>
            </a:r>
            <a:endParaRPr sz="6000">
              <a:solidFill>
                <a:srgbClr val="FF9900"/>
              </a:solidFill>
            </a:endParaRP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6524" l="0" r="0" t="0"/>
          <a:stretch/>
        </p:blipFill>
        <p:spPr>
          <a:xfrm>
            <a:off x="2822710" y="1999400"/>
            <a:ext cx="7359374" cy="68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952500" y="463550"/>
            <a:ext cx="11099700" cy="21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A5B0FE"/>
                </a:solidFill>
              </a:rPr>
              <a:t>Annotations</a:t>
            </a:r>
            <a:endParaRPr sz="6000">
              <a:solidFill>
                <a:srgbClr val="A5B0FE"/>
              </a:solidFill>
            </a:endParaRP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1566467" y="1984450"/>
            <a:ext cx="10145400" cy="55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33400" lvl="0" marL="45720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4800"/>
              <a:buChar char="●"/>
            </a:pPr>
            <a:r>
              <a:rPr lang="en-US" sz="4800">
                <a:solidFill>
                  <a:srgbClr val="BF9000"/>
                </a:solidFill>
              </a:rPr>
              <a:t>@Test</a:t>
            </a:r>
            <a:endParaRPr sz="4800">
              <a:solidFill>
                <a:srgbClr val="BF9000"/>
              </a:solidFill>
            </a:endParaRPr>
          </a:p>
          <a:p>
            <a:pPr indent="-533400" lvl="0" marL="45720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4800"/>
              <a:buChar char="●"/>
            </a:pPr>
            <a:r>
              <a:rPr lang="en-US" sz="4800">
                <a:solidFill>
                  <a:srgbClr val="BF9000"/>
                </a:solidFill>
              </a:rPr>
              <a:t>@BeforeEach</a:t>
            </a:r>
            <a:endParaRPr sz="4800">
              <a:solidFill>
                <a:srgbClr val="BF9000"/>
              </a:solidFill>
            </a:endParaRPr>
          </a:p>
          <a:p>
            <a:pPr indent="-533400" lvl="0" marL="45720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4800"/>
              <a:buChar char="●"/>
            </a:pPr>
            <a:r>
              <a:rPr lang="en-US" sz="4800">
                <a:solidFill>
                  <a:srgbClr val="BF9000"/>
                </a:solidFill>
              </a:rPr>
              <a:t>@AfterEach</a:t>
            </a:r>
            <a:endParaRPr sz="4800">
              <a:solidFill>
                <a:srgbClr val="BF9000"/>
              </a:solidFill>
            </a:endParaRPr>
          </a:p>
          <a:p>
            <a:pPr indent="-533400" lvl="0" marL="45720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4800"/>
              <a:buChar char="●"/>
            </a:pPr>
            <a:r>
              <a:rPr lang="en-US" sz="4800">
                <a:solidFill>
                  <a:srgbClr val="BF9000"/>
                </a:solidFill>
              </a:rPr>
              <a:t>@Disabled</a:t>
            </a:r>
            <a:endParaRPr sz="4800">
              <a:solidFill>
                <a:srgbClr val="BF9000"/>
              </a:solidFill>
            </a:endParaRPr>
          </a:p>
          <a:p>
            <a:pPr indent="-533400" lvl="0" marL="45720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4800"/>
              <a:buChar char="●"/>
            </a:pPr>
            <a:r>
              <a:rPr lang="en-US" sz="4800">
                <a:solidFill>
                  <a:srgbClr val="BF9000"/>
                </a:solidFill>
              </a:rPr>
              <a:t>@RepeatedTest()</a:t>
            </a:r>
            <a:endParaRPr sz="4800">
              <a:solidFill>
                <a:srgbClr val="BF9000"/>
              </a:solidFill>
            </a:endParaRPr>
          </a:p>
          <a:p>
            <a:pPr indent="-533400" lvl="0" marL="457200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4800"/>
              <a:buChar char="●"/>
            </a:pPr>
            <a:r>
              <a:rPr lang="en-US" sz="4800">
                <a:solidFill>
                  <a:srgbClr val="BF9000"/>
                </a:solidFill>
              </a:rPr>
              <a:t>@DisplayName</a:t>
            </a:r>
            <a:endParaRPr sz="4800">
              <a:solidFill>
                <a:srgbClr val="BF9000"/>
              </a:solidFill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957125" y="8181175"/>
            <a:ext cx="11439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Para mayor información ver documento Automation_Project </a:t>
            </a:r>
            <a:r>
              <a:rPr lang="en-US" sz="1200"/>
              <a:t>del repo: </a:t>
            </a:r>
            <a:r>
              <a:rPr lang="en-US" sz="1200">
                <a:solidFill>
                  <a:srgbClr val="24292E"/>
                </a:solidFill>
              </a:rPr>
              <a:t>https://github.com/rgarci/Automation.git</a:t>
            </a:r>
            <a:endParaRPr sz="1200">
              <a:solidFill>
                <a:srgbClr val="24292E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5400" y="20762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